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3" r:id="rId4"/>
    <p:sldId id="266" r:id="rId5"/>
    <p:sldId id="267" r:id="rId6"/>
    <p:sldId id="268" r:id="rId7"/>
    <p:sldId id="258" r:id="rId8"/>
    <p:sldId id="297" r:id="rId9"/>
    <p:sldId id="269" r:id="rId10"/>
    <p:sldId id="270" r:id="rId11"/>
    <p:sldId id="271" r:id="rId12"/>
    <p:sldId id="272" r:id="rId13"/>
    <p:sldId id="259" r:id="rId14"/>
    <p:sldId id="276" r:id="rId15"/>
    <p:sldId id="277" r:id="rId16"/>
    <p:sldId id="274" r:id="rId17"/>
    <p:sldId id="290" r:id="rId18"/>
    <p:sldId id="279" r:id="rId19"/>
    <p:sldId id="280" r:id="rId20"/>
    <p:sldId id="281" r:id="rId21"/>
    <p:sldId id="282" r:id="rId22"/>
    <p:sldId id="283" r:id="rId23"/>
    <p:sldId id="289" r:id="rId24"/>
    <p:sldId id="288" r:id="rId25"/>
    <p:sldId id="287" r:id="rId26"/>
    <p:sldId id="262" r:id="rId27"/>
    <p:sldId id="291" r:id="rId28"/>
    <p:sldId id="292" r:id="rId29"/>
    <p:sldId id="293" r:id="rId30"/>
    <p:sldId id="294" r:id="rId31"/>
    <p:sldId id="298" r:id="rId32"/>
    <p:sldId id="264" r:id="rId33"/>
    <p:sldId id="295" r:id="rId34"/>
    <p:sldId id="296" r:id="rId35"/>
    <p:sldId id="299" r:id="rId36"/>
    <p:sldId id="300" r:id="rId37"/>
    <p:sldId id="301" r:id="rId38"/>
    <p:sldId id="302" r:id="rId39"/>
    <p:sldId id="303" r:id="rId40"/>
    <p:sldId id="261" r:id="rId41"/>
    <p:sldId id="306" r:id="rId42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A3E8-16A9-45B9-9D05-7F74EBFCB034}" type="datetimeFigureOut">
              <a:rPr lang="fa-IR" smtClean="0"/>
              <a:t>1444/12/14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F68B-29C6-4711-86D4-F4E5851C3587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34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A3E8-16A9-45B9-9D05-7F74EBFCB034}" type="datetimeFigureOut">
              <a:rPr lang="fa-IR" smtClean="0"/>
              <a:t>1444/12/14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F68B-29C6-4711-86D4-F4E5851C358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560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A3E8-16A9-45B9-9D05-7F74EBFCB034}" type="datetimeFigureOut">
              <a:rPr lang="fa-IR" smtClean="0"/>
              <a:t>1444/12/14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F68B-29C6-4711-86D4-F4E5851C358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118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A3E8-16A9-45B9-9D05-7F74EBFCB034}" type="datetimeFigureOut">
              <a:rPr lang="fa-IR" smtClean="0"/>
              <a:t>1444/12/14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F68B-29C6-4711-86D4-F4E5851C358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484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A3E8-16A9-45B9-9D05-7F74EBFCB034}" type="datetimeFigureOut">
              <a:rPr lang="fa-IR" smtClean="0"/>
              <a:t>1444/12/14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F68B-29C6-4711-86D4-F4E5851C3587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11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A3E8-16A9-45B9-9D05-7F74EBFCB034}" type="datetimeFigureOut">
              <a:rPr lang="fa-IR" smtClean="0"/>
              <a:t>1444/12/14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F68B-29C6-4711-86D4-F4E5851C358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037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A3E8-16A9-45B9-9D05-7F74EBFCB034}" type="datetimeFigureOut">
              <a:rPr lang="fa-IR" smtClean="0"/>
              <a:t>1444/12/14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F68B-29C6-4711-86D4-F4E5851C358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58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A3E8-16A9-45B9-9D05-7F74EBFCB034}" type="datetimeFigureOut">
              <a:rPr lang="fa-IR" smtClean="0"/>
              <a:t>1444/12/14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F68B-29C6-4711-86D4-F4E5851C358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0366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A3E8-16A9-45B9-9D05-7F74EBFCB034}" type="datetimeFigureOut">
              <a:rPr lang="fa-IR" smtClean="0"/>
              <a:t>1444/12/14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F68B-29C6-4711-86D4-F4E5851C358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25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539A3E8-16A9-45B9-9D05-7F74EBFCB034}" type="datetimeFigureOut">
              <a:rPr lang="fa-IR" smtClean="0"/>
              <a:t>1444/12/14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88F68B-29C6-4711-86D4-F4E5851C358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873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A3E8-16A9-45B9-9D05-7F74EBFCB034}" type="datetimeFigureOut">
              <a:rPr lang="fa-IR" smtClean="0"/>
              <a:t>1444/12/14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F68B-29C6-4711-86D4-F4E5851C358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557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39A3E8-16A9-45B9-9D05-7F74EBFCB034}" type="datetimeFigureOut">
              <a:rPr lang="fa-IR" smtClean="0"/>
              <a:t>1444/12/14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888F68B-29C6-4711-86D4-F4E5851C3587}" type="slidenum">
              <a:rPr lang="fa-IR" smtClean="0"/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29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144145" algn="ctr"/>
            <a:r>
              <a:rPr lang="fa-IR" b="1" dirty="0"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برنامه‌ ملی خودمراقبتی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/>
            </a: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fa-IR" b="1" dirty="0"/>
              <a:t>واحد آموزش و ارتقاءسلامت</a:t>
            </a:r>
            <a:br>
              <a:rPr lang="fa-IR" b="1" dirty="0"/>
            </a:br>
            <a:r>
              <a:rPr lang="fa-IR" b="1" dirty="0"/>
              <a:t>شهرستان </a:t>
            </a:r>
            <a:r>
              <a:rPr lang="fa-IR" b="1" dirty="0" smtClean="0"/>
              <a:t>بروجرد</a:t>
            </a:r>
          </a:p>
          <a:p>
            <a:pPr algn="ctr"/>
            <a:r>
              <a:rPr lang="fa-IR" b="1" dirty="0" smtClean="0"/>
              <a:t>1402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082761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4097" y="511890"/>
            <a:ext cx="10575086" cy="5772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4145" algn="just" rtl="1">
              <a:lnSpc>
                <a:spcPct val="115000"/>
              </a:lnSpc>
              <a:spcAft>
                <a:spcPts val="1000"/>
              </a:spcAft>
            </a:pPr>
            <a:r>
              <a:rPr lang="fa-IR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شرح انتظارات از رابطان سلامت </a:t>
            </a:r>
            <a:r>
              <a:rPr lang="fa-IR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محله</a:t>
            </a:r>
          </a:p>
          <a:p>
            <a:pPr lvl="0" algn="r" rtl="1"/>
            <a:r>
              <a:rPr lang="fa-IR" dirty="0" smtClean="0"/>
              <a:t>1-انجام </a:t>
            </a:r>
            <a:r>
              <a:rPr lang="fa-IR" dirty="0"/>
              <a:t>اقدامات مرتبط به خودمراقبتی خود و خانواده </a:t>
            </a:r>
            <a:endParaRPr lang="fa-IR" dirty="0" smtClean="0"/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2-تحت </a:t>
            </a:r>
            <a:r>
              <a:rPr lang="fa-IR" dirty="0"/>
              <a:t>پوشش قرار دادن</a:t>
            </a:r>
            <a:r>
              <a:rPr lang="fa-IR" dirty="0">
                <a:solidFill>
                  <a:srgbClr val="C00000"/>
                </a:solidFill>
              </a:rPr>
              <a:t> </a:t>
            </a:r>
            <a:r>
              <a:rPr lang="fa-IR" b="1" dirty="0">
                <a:solidFill>
                  <a:srgbClr val="C00000"/>
                </a:solidFill>
              </a:rPr>
              <a:t>5 </a:t>
            </a:r>
            <a:r>
              <a:rPr lang="fa-IR" b="1" dirty="0" smtClean="0">
                <a:solidFill>
                  <a:srgbClr val="C00000"/>
                </a:solidFill>
              </a:rPr>
              <a:t>تا20خانوار</a:t>
            </a:r>
          </a:p>
          <a:p>
            <a:pPr lvl="0" algn="r" rtl="1"/>
            <a:endParaRPr lang="en-US" dirty="0"/>
          </a:p>
          <a:p>
            <a:pPr lvl="0" algn="r" rtl="1"/>
            <a:r>
              <a:rPr lang="fa-IR" dirty="0"/>
              <a:t> </a:t>
            </a:r>
            <a:r>
              <a:rPr lang="fa-IR" dirty="0" smtClean="0"/>
              <a:t>3-شناسایی </a:t>
            </a:r>
            <a:r>
              <a:rPr lang="fa-IR" dirty="0"/>
              <a:t>گروه های آسیب پذیر تحت </a:t>
            </a:r>
            <a:r>
              <a:rPr lang="fa-IR" dirty="0" smtClean="0"/>
              <a:t>پوشش</a:t>
            </a:r>
          </a:p>
          <a:p>
            <a:pPr lvl="0" algn="r" rtl="1"/>
            <a:r>
              <a:rPr lang="fa-IR" dirty="0" smtClean="0"/>
              <a:t> </a:t>
            </a:r>
            <a:endParaRPr lang="en-US" dirty="0"/>
          </a:p>
          <a:p>
            <a:pPr lvl="0" algn="r" rtl="1"/>
            <a:r>
              <a:rPr lang="fa-IR" dirty="0" smtClean="0"/>
              <a:t>4-همکاری </a:t>
            </a:r>
            <a:r>
              <a:rPr lang="fa-IR" dirty="0"/>
              <a:t>با تیم پزشک خانواده در فعال نمودن خدمات بهداشتی و درمانی و تحت پوشش قراردادن جمعيت محدوده مركز/ پایگاه / خانه </a:t>
            </a:r>
            <a:r>
              <a:rPr lang="fa-IR" dirty="0" smtClean="0"/>
              <a:t>بهداشت</a:t>
            </a:r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5-شرکت </a:t>
            </a:r>
            <a:r>
              <a:rPr lang="fa-IR" dirty="0"/>
              <a:t>فعال و مستمر رابط سلامت محله در جلسات آموزشی حضوری و مجازی و انتقال آموزش ها به خانوارهای تحت </a:t>
            </a:r>
            <a:r>
              <a:rPr lang="fa-IR" dirty="0" smtClean="0"/>
              <a:t>پوشش</a:t>
            </a:r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6-مشارکت </a:t>
            </a:r>
            <a:r>
              <a:rPr lang="fa-IR" dirty="0"/>
              <a:t>در جمع آوری اطلاعات و آمار مورد نیاز مراقب سلامت/ بهورز ، ازدواج و فرزند آوری  ، مهاجرت ، غربالگری بیماری های واگیر و غیر واگیر و</a:t>
            </a:r>
            <a:r>
              <a:rPr lang="fa-IR" dirty="0" smtClean="0"/>
              <a:t>....</a:t>
            </a:r>
          </a:p>
          <a:p>
            <a:pPr lvl="0" algn="r" rtl="1"/>
            <a:endParaRPr lang="fa-IR" dirty="0" smtClean="0"/>
          </a:p>
          <a:p>
            <a:pPr lvl="0" algn="r" rtl="1"/>
            <a:r>
              <a:rPr lang="fa-IR" dirty="0" smtClean="0"/>
              <a:t>7-همکاری </a:t>
            </a:r>
            <a:r>
              <a:rPr lang="fa-IR" dirty="0"/>
              <a:t>در توسعه برنامه ملی خود مراقبتی ( ترغیب خانوارها برای ثبت نام به عنوان سفیر سلامت خانواده و</a:t>
            </a:r>
            <a:r>
              <a:rPr lang="fa-IR" dirty="0" smtClean="0"/>
              <a:t>...)</a:t>
            </a:r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8-مشارکت </a:t>
            </a:r>
            <a:r>
              <a:rPr lang="fa-IR" dirty="0"/>
              <a:t>در آموزش سلامت همگانی، مفاهیم خود مراقبتی به سفیران سلامت خانواده و جامعه </a:t>
            </a:r>
            <a:endParaRPr lang="en-US" dirty="0"/>
          </a:p>
          <a:p>
            <a:pPr lvl="0" algn="r" rtl="1"/>
            <a:endParaRPr lang="en-US" dirty="0"/>
          </a:p>
          <a:p>
            <a:pPr indent="144145" algn="r" rtl="1">
              <a:lnSpc>
                <a:spcPct val="115000"/>
              </a:lnSpc>
              <a:spcAft>
                <a:spcPts val="100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032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738" y="1022921"/>
            <a:ext cx="1124606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dirty="0" smtClean="0"/>
              <a:t>9-شناسایی </a:t>
            </a:r>
            <a:r>
              <a:rPr lang="fa-IR" dirty="0"/>
              <a:t>مشکلات سلامتی محله و تعیین الویت های بهداشتی مشارکت در حل مشکلات بهداشتی محلات با استفاده از مشارکت مردم و بخش های </a:t>
            </a:r>
            <a:endParaRPr lang="fa-IR" dirty="0" smtClean="0"/>
          </a:p>
          <a:p>
            <a:pPr lvl="0" algn="r" rtl="1"/>
            <a:endParaRPr lang="fa-IR" dirty="0"/>
          </a:p>
          <a:p>
            <a:pPr lvl="0" algn="r" rtl="1"/>
            <a:r>
              <a:rPr lang="fa-IR" dirty="0" smtClean="0"/>
              <a:t>توسعه </a:t>
            </a:r>
            <a:r>
              <a:rPr lang="fa-IR" dirty="0"/>
              <a:t>( مشارکت در برنامه نیاز سنجی  وخود مراقبتی اجتماعی و</a:t>
            </a:r>
            <a:r>
              <a:rPr lang="fa-IR" dirty="0" smtClean="0"/>
              <a:t>..)</a:t>
            </a:r>
          </a:p>
          <a:p>
            <a:pPr lvl="0" algn="r" rtl="1"/>
            <a:endParaRPr lang="fa-IR" dirty="0" smtClean="0"/>
          </a:p>
          <a:p>
            <a:pPr lvl="0" algn="r" rtl="1"/>
            <a:r>
              <a:rPr lang="fa-IR" dirty="0" smtClean="0"/>
              <a:t>10-مشارکت </a:t>
            </a:r>
            <a:r>
              <a:rPr lang="fa-IR" dirty="0"/>
              <a:t>در برگزاری همایش­ها، پویش ­ها و نمایشگاه­های آموزشی و مسابقات فرهنگی، ورزشی </a:t>
            </a:r>
            <a:endParaRPr lang="fa-IR" dirty="0" smtClean="0"/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11-مشارکت </a:t>
            </a:r>
            <a:r>
              <a:rPr lang="fa-IR" dirty="0"/>
              <a:t>در طرح های تحقیقاتی، غربالگری، پیشگیری و درمان بیماری ها در سطح ملی و </a:t>
            </a:r>
            <a:r>
              <a:rPr lang="fa-IR" dirty="0" smtClean="0"/>
              <a:t>محلی</a:t>
            </a:r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12-تشویق </a:t>
            </a:r>
            <a:r>
              <a:rPr lang="fa-IR" dirty="0"/>
              <a:t>و ترغیب خانوارهای تحت پوشش به استفاده از خدمات واحدهای بهداشتی </a:t>
            </a:r>
            <a:r>
              <a:rPr lang="fa-IR" dirty="0" smtClean="0"/>
              <a:t>درمانی</a:t>
            </a:r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13-پیگیری </a:t>
            </a:r>
            <a:r>
              <a:rPr lang="fa-IR" dirty="0"/>
              <a:t>موارد تاخیر و یا عدم مراجعه خانوارهای تحت پوشش برای دریافت خدمات بهداشتی </a:t>
            </a:r>
            <a:r>
              <a:rPr lang="fa-IR" dirty="0" smtClean="0"/>
              <a:t>درمانی</a:t>
            </a:r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14-همکاری </a:t>
            </a:r>
            <a:r>
              <a:rPr lang="fa-IR" dirty="0"/>
              <a:t>در جذب رابط سلامت محله برای خانوارهای بدون رابط سلامت و ترغیب افراد واجد شرایط برای همکاری به عنوان رابط </a:t>
            </a:r>
            <a:r>
              <a:rPr lang="fa-IR" dirty="0" smtClean="0"/>
              <a:t>سلامت</a:t>
            </a:r>
          </a:p>
          <a:p>
            <a:pPr lvl="0" algn="r" rtl="1"/>
            <a:endParaRPr lang="en-US" dirty="0"/>
          </a:p>
          <a:p>
            <a:pPr algn="r"/>
            <a:r>
              <a:rPr lang="fa-IR" dirty="0" smtClean="0"/>
              <a:t>15-ترغیب </a:t>
            </a:r>
            <a:r>
              <a:rPr lang="fa-IR" dirty="0"/>
              <a:t>افراد واجد شرایط برای عضویت در گروه  </a:t>
            </a:r>
            <a:r>
              <a:rPr lang="fa-IR" dirty="0" smtClean="0"/>
              <a:t>خودیار</a:t>
            </a:r>
          </a:p>
          <a:p>
            <a:pPr algn="r"/>
            <a:endParaRPr lang="fa-IR" dirty="0"/>
          </a:p>
          <a:p>
            <a:pPr algn="r"/>
            <a:endParaRPr lang="fa-IR" dirty="0" smtClean="0"/>
          </a:p>
          <a:p>
            <a:pPr algn="r"/>
            <a:endParaRPr lang="fa-IR" dirty="0"/>
          </a:p>
          <a:p>
            <a:pPr algn="r"/>
            <a:endParaRPr lang="fa-IR" dirty="0" smtClean="0"/>
          </a:p>
          <a:p>
            <a:pPr algn="r"/>
            <a:endParaRPr lang="fa-IR" dirty="0"/>
          </a:p>
          <a:p>
            <a:pPr algn="r"/>
            <a:endParaRPr lang="fa-IR" dirty="0" smtClean="0"/>
          </a:p>
          <a:p>
            <a:pPr algn="r"/>
            <a:r>
              <a:rPr lang="fa-I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7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7559" y="1765425"/>
            <a:ext cx="10510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/>
              <a:t>	</a:t>
            </a:r>
            <a:r>
              <a:rPr lang="fa-IR" dirty="0" smtClean="0"/>
              <a:t>16-شناسایی </a:t>
            </a:r>
            <a:r>
              <a:rPr lang="fa-IR" dirty="0"/>
              <a:t>سرمایه های اجتماعی و استعدادها و معرفی به مراقب سلامت جهت ثبت در سامانه </a:t>
            </a:r>
            <a:endParaRPr lang="fa-IR" dirty="0" smtClean="0"/>
          </a:p>
          <a:p>
            <a:pPr algn="r"/>
            <a:endParaRPr lang="fa-IR" dirty="0"/>
          </a:p>
          <a:p>
            <a:pPr algn="r"/>
            <a:r>
              <a:rPr lang="fa-IR" dirty="0"/>
              <a:t>	</a:t>
            </a:r>
            <a:r>
              <a:rPr lang="fa-IR" dirty="0" smtClean="0"/>
              <a:t>17-همکاری </a:t>
            </a:r>
            <a:r>
              <a:rPr lang="fa-IR" dirty="0"/>
              <a:t>در فعالیت های اجتماعی و حمایتی سلامت </a:t>
            </a:r>
            <a:r>
              <a:rPr lang="fa-IR" dirty="0" smtClean="0"/>
              <a:t>محور</a:t>
            </a:r>
          </a:p>
          <a:p>
            <a:pPr algn="r"/>
            <a:endParaRPr lang="fa-IR" dirty="0"/>
          </a:p>
          <a:p>
            <a:pPr algn="r"/>
            <a:r>
              <a:rPr lang="fa-IR" dirty="0"/>
              <a:t>	</a:t>
            </a:r>
            <a:r>
              <a:rPr lang="fa-IR" dirty="0" smtClean="0"/>
              <a:t>18-همکاری </a:t>
            </a:r>
            <a:r>
              <a:rPr lang="fa-IR" dirty="0"/>
              <a:t>در برنامه برنامه ارتباطات خطر و مدیریت شایعات </a:t>
            </a:r>
            <a:endParaRPr lang="fa-IR" dirty="0" smtClean="0"/>
          </a:p>
          <a:p>
            <a:pPr algn="r"/>
            <a:endParaRPr lang="fa-IR" dirty="0"/>
          </a:p>
          <a:p>
            <a:pPr algn="r"/>
            <a:r>
              <a:rPr lang="fa-IR" dirty="0"/>
              <a:t>	</a:t>
            </a:r>
            <a:r>
              <a:rPr lang="fa-IR" dirty="0" smtClean="0"/>
              <a:t>19-عضویت </a:t>
            </a:r>
            <a:r>
              <a:rPr lang="fa-IR" dirty="0"/>
              <a:t>در شبکه رابطان سلامت</a:t>
            </a:r>
          </a:p>
        </p:txBody>
      </p:sp>
    </p:spTree>
    <p:extLst>
      <p:ext uri="{BB962C8B-B14F-4D97-AF65-F5344CB8AC3E}">
        <p14:creationId xmlns:p14="http://schemas.microsoft.com/office/powerpoint/2010/main" val="628917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454" y="117693"/>
            <a:ext cx="11340663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 smtClean="0"/>
              <a:t>	</a:t>
            </a:r>
          </a:p>
          <a:p>
            <a:pPr algn="r"/>
            <a:r>
              <a:rPr lang="fa-IR" b="1" dirty="0" smtClean="0">
                <a:solidFill>
                  <a:srgbClr val="C00000"/>
                </a:solidFill>
              </a:rPr>
              <a:t> </a:t>
            </a:r>
            <a:r>
              <a:rPr lang="fa-IR" sz="2400" b="1" dirty="0" smtClean="0">
                <a:solidFill>
                  <a:srgbClr val="C00000"/>
                </a:solidFill>
              </a:rPr>
              <a:t>گروه خودیار</a:t>
            </a:r>
          </a:p>
          <a:p>
            <a:pPr algn="r"/>
            <a:r>
              <a:rPr lang="fa-IR" dirty="0" smtClean="0"/>
              <a:t>فرآيندي خودجوش است كه در آن افرادي كه مشكل يا آرماني مشابه دارند، به يكديگر كمك مي‌كنند تا سلامت‌شان ارتقا يابد، از تأثير بیماری و آسيب‌ كاسته </a:t>
            </a:r>
            <a:r>
              <a:rPr lang="fa-IR" dirty="0"/>
              <a:t>شود و تا افراد در حد امكان به زندگي سالم و طبيعي خود بازگردند</a:t>
            </a:r>
          </a:p>
          <a:p>
            <a:pPr algn="r"/>
            <a:endParaRPr lang="fa-IR" sz="2400" dirty="0" smtClean="0"/>
          </a:p>
          <a:p>
            <a:pPr algn="r" rtl="1"/>
            <a:r>
              <a:rPr lang="ar-SA" sz="2400" b="1" dirty="0">
                <a:solidFill>
                  <a:srgbClr val="C00000"/>
                </a:solidFill>
              </a:rPr>
              <a:t>برنامه گروه‌های </a:t>
            </a:r>
            <a:r>
              <a:rPr lang="ar-SA" sz="2400" b="1" dirty="0" smtClean="0">
                <a:solidFill>
                  <a:srgbClr val="C00000"/>
                </a:solidFill>
              </a:rPr>
              <a:t>خوديار</a:t>
            </a:r>
            <a:endParaRPr lang="fa-IR" sz="2400" b="1" dirty="0" smtClean="0">
              <a:solidFill>
                <a:srgbClr val="C00000"/>
              </a:solidFill>
            </a:endParaRPr>
          </a:p>
          <a:p>
            <a:pPr algn="r" rtl="1"/>
            <a:endParaRPr lang="en-US" b="1" dirty="0">
              <a:solidFill>
                <a:srgbClr val="C00000"/>
              </a:solidFill>
            </a:endParaRPr>
          </a:p>
          <a:p>
            <a:pPr algn="r" rtl="1"/>
            <a:r>
              <a:rPr lang="ar-SA" dirty="0"/>
              <a:t>هدف در اين رويكرد، </a:t>
            </a:r>
            <a:r>
              <a:rPr lang="fa-IR" dirty="0"/>
              <a:t>توسعه روابط بين فردي مثبت، همدلي و حمایت عاطفی از طریق به اشتراک گذاشتن تجربیات، اطلاعات و راه‌های مقابله با مشکل </a:t>
            </a:r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مشترک </a:t>
            </a:r>
            <a:r>
              <a:rPr lang="fa-IR" dirty="0"/>
              <a:t>با ساير افراد</a:t>
            </a:r>
            <a:r>
              <a:rPr lang="ar-SA" dirty="0"/>
              <a:t> عضو گروه خوديار است</a:t>
            </a:r>
            <a:r>
              <a:rPr lang="fa-IR" dirty="0"/>
              <a:t>. به همين منظور افراد جامعه و از جمله سفيران سلامت مي‌توانند بر اساس نياز خود يا اعضاي خانواده، عضو گروه خوديار </a:t>
            </a:r>
            <a:r>
              <a:rPr lang="fa-IR" dirty="0" smtClean="0"/>
              <a:t>شوند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/>
              <a:t>در اين برنامه </a:t>
            </a:r>
            <a:r>
              <a:rPr lang="fa-IR" dirty="0" smtClean="0"/>
              <a:t>در </a:t>
            </a:r>
            <a:r>
              <a:rPr lang="fa-IR" dirty="0"/>
              <a:t>دوسال اول (1401 و 1402) به ازای هر مراقب سلامت/بهورز </a:t>
            </a:r>
            <a:r>
              <a:rPr lang="fa-IR" b="1" u="sng" dirty="0"/>
              <a:t>حداقل یک گروه خودیار</a:t>
            </a:r>
            <a:r>
              <a:rPr lang="fa-IR" dirty="0"/>
              <a:t> و در دوسال بعدی (1403 و 1404) به ازای </a:t>
            </a:r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هر </a:t>
            </a:r>
            <a:r>
              <a:rPr lang="fa-IR" dirty="0"/>
              <a:t>مراقب/ بهورز </a:t>
            </a:r>
            <a:r>
              <a:rPr lang="fa-IR" b="1" u="sng" dirty="0"/>
              <a:t>حداقل دو گروه خودیار</a:t>
            </a:r>
            <a:r>
              <a:rPr lang="fa-IR" dirty="0"/>
              <a:t> براي یکی از مشکلات سلامت زیر داشته </a:t>
            </a:r>
            <a:r>
              <a:rPr lang="fa-IR" dirty="0" smtClean="0"/>
              <a:t>باشند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 </a:t>
            </a:r>
            <a:r>
              <a:rPr lang="fa-IR" dirty="0"/>
              <a:t>بيماري های مزمن مانند: سرطان، ديابت، قلبي </a:t>
            </a:r>
            <a:r>
              <a:rPr lang="fa-IR" dirty="0" smtClean="0"/>
              <a:t>عروقي</a:t>
            </a:r>
          </a:p>
          <a:p>
            <a:pPr algn="r" rtl="1"/>
            <a:r>
              <a:rPr lang="fa-IR" dirty="0" smtClean="0"/>
              <a:t> </a:t>
            </a:r>
            <a:endParaRPr lang="en-US" dirty="0"/>
          </a:p>
          <a:p>
            <a:pPr lvl="0" algn="r" rtl="1"/>
            <a:r>
              <a:rPr lang="fa-IR" dirty="0"/>
              <a:t>عوامل خطر بیماری ها مانند: مصرف مواد دخانی و مخدر، اضافه وزن، چاقی، کم تحرکی و ... تشكيل دهند.</a:t>
            </a:r>
            <a:endParaRPr lang="en-US" dirty="0"/>
          </a:p>
          <a:p>
            <a:pPr algn="r"/>
            <a:endParaRPr lang="fa-IR" dirty="0" smtClean="0"/>
          </a:p>
          <a:p>
            <a:pPr algn="r"/>
            <a:r>
              <a:rPr lang="fa-IR" dirty="0" smtClean="0"/>
              <a:t> </a:t>
            </a:r>
          </a:p>
          <a:p>
            <a:pPr algn="r"/>
            <a:r>
              <a:rPr lang="fa-IR" dirty="0" smtClean="0"/>
              <a:t>	</a:t>
            </a:r>
            <a:endParaRPr lang="en-US" dirty="0" smtClean="0"/>
          </a:p>
          <a:p>
            <a:pPr algn="r"/>
            <a:r>
              <a:rPr lang="fa-IR" dirty="0" smtClean="0"/>
              <a:t>	</a:t>
            </a:r>
          </a:p>
          <a:p>
            <a:pPr algn="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5650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634" y="669283"/>
            <a:ext cx="11193518" cy="5157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4145" algn="justLow" rtl="1">
              <a:lnSpc>
                <a:spcPct val="115000"/>
              </a:lnSpc>
              <a:spcAft>
                <a:spcPts val="1000"/>
              </a:spcAft>
              <a:tabLst>
                <a:tab pos="450215" algn="r"/>
              </a:tabLst>
            </a:pPr>
            <a:r>
              <a:rPr lang="fa-IR" dirty="0">
                <a:latin typeface="BZar"/>
                <a:ea typeface="Calibri" panose="020F0502020204030204" pitchFamily="34" charset="0"/>
                <a:cs typeface="B Nazanin" panose="00000400000000000000" pitchFamily="2" charset="-78"/>
              </a:rPr>
              <a:t>گروه خوديار دوره‌هاي آموزشي زير را در صورت نياز به صورت حضوري/ مجازی </a:t>
            </a:r>
            <a:r>
              <a:rPr lang="fa-IR" dirty="0" smtClean="0">
                <a:latin typeface="BZar"/>
                <a:ea typeface="Calibri" panose="020F0502020204030204" pitchFamily="34" charset="0"/>
                <a:cs typeface="B Nazanin" panose="00000400000000000000" pitchFamily="2" charset="-78"/>
              </a:rPr>
              <a:t>مي‌گذراند </a:t>
            </a:r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Low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0215" algn="r"/>
              </a:tabLst>
            </a:pPr>
            <a:r>
              <a:rPr lang="fa-IR" dirty="0" smtClean="0">
                <a:latin typeface="BZar"/>
                <a:ea typeface="Calibri" panose="020F0502020204030204" pitchFamily="34" charset="0"/>
                <a:cs typeface="B Nazanin" panose="00000400000000000000" pitchFamily="2" charset="-78"/>
              </a:rPr>
              <a:t>خودمراقبتي در سرطان </a:t>
            </a:r>
            <a:endParaRPr lang="en-US" sz="1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0215" algn="r"/>
              </a:tabLst>
            </a:pPr>
            <a:r>
              <a:rPr lang="fa-IR" dirty="0" smtClean="0">
                <a:latin typeface="BZar"/>
                <a:ea typeface="Calibri" panose="020F0502020204030204" pitchFamily="34" charset="0"/>
                <a:cs typeface="B Nazanin" panose="00000400000000000000" pitchFamily="2" charset="-78"/>
              </a:rPr>
              <a:t>خودمراقبتي </a:t>
            </a:r>
            <a:r>
              <a:rPr lang="fa-IR" dirty="0">
                <a:latin typeface="BZar"/>
                <a:ea typeface="Calibri" panose="020F0502020204030204" pitchFamily="34" charset="0"/>
                <a:cs typeface="B Nazanin" panose="00000400000000000000" pitchFamily="2" charset="-78"/>
              </a:rPr>
              <a:t>در بيماري قلبي عروقي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0215" algn="r"/>
              </a:tabLst>
            </a:pPr>
            <a:r>
              <a:rPr lang="fa-IR" dirty="0">
                <a:latin typeface="BZar"/>
                <a:ea typeface="Calibri" panose="020F0502020204030204" pitchFamily="34" charset="0"/>
                <a:cs typeface="B Nazanin" panose="00000400000000000000" pitchFamily="2" charset="-78"/>
              </a:rPr>
              <a:t>خودمراقبتی در دیابت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0215" algn="r"/>
              </a:tabLst>
            </a:pPr>
            <a:r>
              <a:rPr lang="fa-IR" dirty="0">
                <a:latin typeface="BZar"/>
                <a:ea typeface="Calibri" panose="020F0502020204030204" pitchFamily="34" charset="0"/>
                <a:cs typeface="B Nazanin" panose="00000400000000000000" pitchFamily="2" charset="-78"/>
              </a:rPr>
              <a:t>عوامل خطر بیماری ها مانند: مصرف مواد دخانی و مخدر، اضافه وزن، چاقی، کم تحرکی و </a:t>
            </a:r>
            <a:r>
              <a:rPr lang="fa-IR" dirty="0" smtClean="0">
                <a:latin typeface="BZar"/>
                <a:ea typeface="Calibri" panose="020F0502020204030204" pitchFamily="34" charset="0"/>
                <a:cs typeface="B Nazanin" panose="00000400000000000000" pitchFamily="2" charset="-78"/>
              </a:rPr>
              <a:t>..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450215" algn="r"/>
              </a:tabLst>
            </a:pPr>
            <a:r>
              <a:rPr lang="fa-IR" sz="2400" b="1" dirty="0">
                <a:solidFill>
                  <a:srgbClr val="C00000"/>
                </a:solidFill>
                <a:latin typeface="BZar"/>
                <a:ea typeface="Calibri" panose="020F0502020204030204" pitchFamily="34" charset="0"/>
              </a:rPr>
              <a:t>مراحل اجراي </a:t>
            </a:r>
            <a:r>
              <a:rPr lang="fa-IR" sz="2400" b="1" dirty="0" smtClean="0">
                <a:solidFill>
                  <a:srgbClr val="C00000"/>
                </a:solidFill>
                <a:latin typeface="BZar"/>
                <a:ea typeface="Calibri" panose="020F0502020204030204" pitchFamily="34" charset="0"/>
              </a:rPr>
              <a:t>برنامه</a:t>
            </a:r>
            <a:r>
              <a:rPr lang="en-US" dirty="0">
                <a:latin typeface="BZar"/>
                <a:ea typeface="Calibri" panose="020F0502020204030204" pitchFamily="34" charset="0"/>
                <a:cs typeface="B Nazanin" panose="00000400000000000000" pitchFamily="2" charset="-78"/>
              </a:rPr>
              <a:t>	</a:t>
            </a:r>
            <a:endParaRPr lang="fa-IR" dirty="0" smtClean="0">
              <a:latin typeface="BZar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tabLst>
                <a:tab pos="450215" algn="r"/>
              </a:tabLst>
            </a:pPr>
            <a:r>
              <a:rPr lang="fa-IR" dirty="0" smtClean="0"/>
              <a:t>1-اطلاع </a:t>
            </a:r>
            <a:r>
              <a:rPr lang="fa-IR" dirty="0"/>
              <a:t>رسانی به خانواده های تحت پوشش به منظور عضویت در گروه های خودیار از طريق كانال‌هاي ارتباطي مختلف </a:t>
            </a:r>
            <a:endParaRPr lang="en-US" dirty="0"/>
          </a:p>
          <a:p>
            <a:pPr lvl="0" algn="r" rtl="1"/>
            <a:r>
              <a:rPr lang="fa-IR" dirty="0" smtClean="0"/>
              <a:t>2-تشکیل </a:t>
            </a:r>
            <a:r>
              <a:rPr lang="fa-IR" dirty="0"/>
              <a:t>گروه خوديار مجازي يا حقيقي توسط بهورز/ مراقب سلامت </a:t>
            </a:r>
            <a:endParaRPr lang="fa-IR" dirty="0" smtClean="0"/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3-ثبت </a:t>
            </a:r>
            <a:r>
              <a:rPr lang="fa-IR" dirty="0"/>
              <a:t>گروه‌هاي خوديار در سامانه سیب توسط بهورز/ مراقب </a:t>
            </a:r>
            <a:r>
              <a:rPr lang="fa-IR" dirty="0" smtClean="0"/>
              <a:t>سلامت</a:t>
            </a:r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4-نظارت </a:t>
            </a:r>
            <a:r>
              <a:rPr lang="fa-IR" dirty="0"/>
              <a:t>بر عملکرد گروه های خودیار توسط بهورز/ مراقب </a:t>
            </a:r>
            <a:r>
              <a:rPr lang="fa-IR" dirty="0" smtClean="0"/>
              <a:t>سلامت</a:t>
            </a:r>
          </a:p>
          <a:p>
            <a:pPr lvl="0" algn="r" rtl="1"/>
            <a:endParaRPr lang="en-US" dirty="0"/>
          </a:p>
          <a:p>
            <a:pPr algn="r"/>
            <a:r>
              <a:rPr lang="fa-IR" dirty="0" smtClean="0"/>
              <a:t>5-برگزاري </a:t>
            </a:r>
            <a:r>
              <a:rPr lang="fa-IR" dirty="0"/>
              <a:t>جلسات توجيهي براي گروه‌هاي خوديار حقيقي و مجازی تحت پوشش توسط بهورز/ مراقب سلامت براساس راهنمای تشکیل گروه های خودیار </a:t>
            </a:r>
            <a:endParaRPr lang="fa-IR" sz="2400" b="1" dirty="0">
              <a:solidFill>
                <a:srgbClr val="C00000"/>
              </a:solidFill>
              <a:latin typeface="BZar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6766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131" y="579781"/>
            <a:ext cx="1065748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0"/>
              </a:spcAft>
              <a:tabLst>
                <a:tab pos="450215" algn="r"/>
              </a:tabLst>
            </a:pPr>
            <a:r>
              <a:rPr lang="fa-IR" dirty="0" smtClean="0">
                <a:latin typeface="BZar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373" y="1200870"/>
            <a:ext cx="109780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/>
              <a:t>	</a:t>
            </a:r>
            <a:r>
              <a:rPr lang="fa-IR" dirty="0" smtClean="0"/>
              <a:t>6-برگزاری </a:t>
            </a:r>
            <a:r>
              <a:rPr lang="fa-IR" dirty="0"/>
              <a:t>جلسات آموزشی (حضوری/مجازی) برای گروه‌هاي خوديار مطابق </a:t>
            </a:r>
            <a:r>
              <a:rPr lang="fa-IR" dirty="0" smtClean="0"/>
              <a:t>دستورالعمل</a:t>
            </a:r>
          </a:p>
          <a:p>
            <a:pPr algn="r"/>
            <a:r>
              <a:rPr lang="fa-IR" dirty="0" smtClean="0"/>
              <a:t> </a:t>
            </a:r>
            <a:endParaRPr lang="fa-IR" dirty="0"/>
          </a:p>
          <a:p>
            <a:pPr algn="r"/>
            <a:r>
              <a:rPr lang="fa-IR" dirty="0"/>
              <a:t>	</a:t>
            </a:r>
            <a:r>
              <a:rPr lang="fa-IR" dirty="0" smtClean="0"/>
              <a:t>7-ارزشيابي </a:t>
            </a:r>
            <a:r>
              <a:rPr lang="fa-IR" dirty="0"/>
              <a:t>عملكرد گروه‌هاي خوديار توسط بهورز/ مراقب سلامت/ كاردان يا كارشناس ناظر مراكز </a:t>
            </a:r>
            <a:endParaRPr lang="fa-IR" dirty="0" smtClean="0"/>
          </a:p>
          <a:p>
            <a:pPr algn="r"/>
            <a:endParaRPr lang="fa-IR" dirty="0"/>
          </a:p>
          <a:p>
            <a:pPr algn="r"/>
            <a:r>
              <a:rPr lang="fa-IR" dirty="0"/>
              <a:t>	</a:t>
            </a:r>
            <a:r>
              <a:rPr lang="fa-IR" dirty="0" smtClean="0"/>
              <a:t>8-استخراج </a:t>
            </a:r>
            <a:r>
              <a:rPr lang="fa-IR" dirty="0"/>
              <a:t>شاخص "درصد پوشش برنامه خودياري" به صورت ماهانه توسط بهورز/ مراقب سلامت/ كاردان يا كارشناس </a:t>
            </a:r>
            <a:r>
              <a:rPr lang="fa-IR" dirty="0" smtClean="0"/>
              <a:t>ناظرمراكز</a:t>
            </a:r>
          </a:p>
          <a:p>
            <a:pPr algn="r"/>
            <a:endParaRPr lang="fa-IR" dirty="0"/>
          </a:p>
          <a:p>
            <a:pPr algn="r"/>
            <a:r>
              <a:rPr lang="fa-IR" dirty="0" smtClean="0"/>
              <a:t> </a:t>
            </a:r>
            <a:r>
              <a:rPr lang="fa-IR" dirty="0"/>
              <a:t>سلامت جامع سلامت</a:t>
            </a:r>
          </a:p>
          <a:p>
            <a:pPr algn="r"/>
            <a:endParaRPr lang="fa-IR" dirty="0" smtClean="0"/>
          </a:p>
          <a:p>
            <a:pPr algn="r"/>
            <a:r>
              <a:rPr lang="fa-IR" dirty="0" smtClean="0"/>
              <a:t>9-تحليل </a:t>
            </a:r>
            <a:r>
              <a:rPr lang="fa-IR" dirty="0"/>
              <a:t>وضعيت شاخص توسط بهورز/ مراقب سلامت/ كاردان يا كارشناس </a:t>
            </a:r>
            <a:r>
              <a:rPr lang="fa-IR" dirty="0" smtClean="0"/>
              <a:t>ناظر</a:t>
            </a:r>
          </a:p>
          <a:p>
            <a:pPr algn="r"/>
            <a:endParaRPr lang="fa-IR" dirty="0"/>
          </a:p>
          <a:p>
            <a:pPr algn="r"/>
            <a:r>
              <a:rPr lang="fa-IR" dirty="0" smtClean="0"/>
              <a:t>10-</a:t>
            </a:r>
            <a:r>
              <a:rPr lang="fa-IR" dirty="0"/>
              <a:t> طراحي و اجراي مداخلات براي بهبود شاخص توسط بهورز/ مراقب سلامت/ كاردان يا كارشناس ناظر </a:t>
            </a:r>
            <a:r>
              <a:rPr lang="fa-IR" dirty="0" smtClean="0"/>
              <a:t>مراكز </a:t>
            </a:r>
            <a:r>
              <a:rPr lang="fa-IR" dirty="0"/>
              <a:t>سلامت </a:t>
            </a:r>
            <a:r>
              <a:rPr lang="fa-IR" dirty="0" smtClean="0"/>
              <a:t>جامع سلامت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75339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048" y="889844"/>
            <a:ext cx="111935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</a:rPr>
              <a:t> </a:t>
            </a:r>
            <a:r>
              <a:rPr lang="fa-IR" b="1" dirty="0">
                <a:solidFill>
                  <a:srgbClr val="C00000"/>
                </a:solidFill>
              </a:rPr>
              <a:t>خودمراقبتي </a:t>
            </a:r>
            <a:r>
              <a:rPr lang="fa-IR" b="1" dirty="0" smtClean="0">
                <a:solidFill>
                  <a:srgbClr val="C00000"/>
                </a:solidFill>
              </a:rPr>
              <a:t>سازمانی</a:t>
            </a:r>
            <a:endParaRPr lang="fa-IR" dirty="0" smtClean="0"/>
          </a:p>
          <a:p>
            <a:pPr algn="r"/>
            <a:endParaRPr lang="fa-IR" b="1" dirty="0">
              <a:solidFill>
                <a:srgbClr val="C00000"/>
              </a:solidFill>
            </a:endParaRPr>
          </a:p>
          <a:p>
            <a:pPr algn="r"/>
            <a:r>
              <a:rPr lang="fa-IR" b="1" dirty="0">
                <a:solidFill>
                  <a:srgbClr val="C00000"/>
                </a:solidFill>
              </a:rPr>
              <a:t>تعریف رابط سلامت</a:t>
            </a:r>
            <a:r>
              <a:rPr lang="fa-IR" dirty="0"/>
              <a:t> </a:t>
            </a:r>
            <a:r>
              <a:rPr lang="fa-IR" dirty="0" smtClean="0"/>
              <a:t>در </a:t>
            </a:r>
            <a:r>
              <a:rPr lang="fa-IR" dirty="0"/>
              <a:t>برنامه خودمراقبتی سازمانی: فردی است که </a:t>
            </a:r>
            <a:r>
              <a:rPr lang="fa-IR" u="sng" dirty="0"/>
              <a:t>با ابلاغ کتبی بالاترین مقام دستگاه/ سازمان/ اداره، برای برقراری ارتباط با </a:t>
            </a:r>
            <a:endParaRPr lang="en-US" u="sng" dirty="0" smtClean="0"/>
          </a:p>
          <a:p>
            <a:pPr algn="r"/>
            <a:endParaRPr lang="fa-IR" u="sng" dirty="0" smtClean="0"/>
          </a:p>
          <a:p>
            <a:pPr algn="r"/>
            <a:endParaRPr lang="fa-IR" u="sng" dirty="0"/>
          </a:p>
          <a:p>
            <a:pPr algn="r"/>
            <a:r>
              <a:rPr lang="fa-IR" u="sng" dirty="0" smtClean="0"/>
              <a:t>سطوح </a:t>
            </a:r>
            <a:r>
              <a:rPr lang="fa-IR" u="sng" dirty="0"/>
              <a:t>مختلف سازمان و نيز ارتباط با معاونت بهداشت دانشگاه علوم پزشكی منطقه تحت پوشش، تعيين می گردد</a:t>
            </a:r>
            <a:r>
              <a:rPr lang="fa-IR" dirty="0"/>
              <a:t>. این فرد مسئول پيگيری </a:t>
            </a:r>
            <a:r>
              <a:rPr lang="fa-IR" dirty="0" smtClean="0"/>
              <a:t>اقدامات</a:t>
            </a:r>
          </a:p>
          <a:p>
            <a:pPr algn="r"/>
            <a:endParaRPr lang="fa-IR" dirty="0"/>
          </a:p>
          <a:p>
            <a:pPr algn="r"/>
            <a:r>
              <a:rPr lang="fa-IR" dirty="0" smtClean="0"/>
              <a:t> </a:t>
            </a:r>
            <a:r>
              <a:rPr lang="fa-IR" dirty="0"/>
              <a:t>اجرایی مرتبط با سلامت در دستگاه/ سازمان/ اداره و نظارت بر اجرای برنامه می </a:t>
            </a:r>
            <a:r>
              <a:rPr lang="fa-IR" dirty="0" smtClean="0"/>
              <a:t>باشد</a:t>
            </a:r>
          </a:p>
          <a:p>
            <a:pPr algn="r"/>
            <a:endParaRPr lang="fa-IR" dirty="0" smtClean="0"/>
          </a:p>
          <a:p>
            <a:pPr algn="r"/>
            <a:endParaRPr lang="fa-IR" b="1" dirty="0">
              <a:solidFill>
                <a:srgbClr val="C00000"/>
              </a:solidFill>
            </a:endParaRPr>
          </a:p>
          <a:p>
            <a:pPr algn="r"/>
            <a:endParaRPr lang="en-US" dirty="0"/>
          </a:p>
          <a:p>
            <a:pPr algn="r"/>
            <a:r>
              <a:rPr lang="fa-IR" dirty="0"/>
              <a:t>	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1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904" y="572162"/>
            <a:ext cx="10962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fa-IR" b="1" dirty="0" smtClean="0">
              <a:solidFill>
                <a:srgbClr val="C00000"/>
              </a:solidFill>
            </a:endParaRPr>
          </a:p>
          <a:p>
            <a:pPr algn="r"/>
            <a:r>
              <a:rPr lang="fa-IR" b="1" dirty="0">
                <a:solidFill>
                  <a:srgbClr val="C00000"/>
                </a:solidFill>
              </a:rPr>
              <a:t>سازمان هاي دولتي/ غير دولتي حامي سلامت </a:t>
            </a:r>
            <a:endParaRPr lang="en-US" b="1" dirty="0">
              <a:solidFill>
                <a:srgbClr val="C00000"/>
              </a:solidFill>
            </a:endParaRPr>
          </a:p>
          <a:p>
            <a:pPr algn="r"/>
            <a:endParaRPr lang="fa-IR" b="1" dirty="0">
              <a:solidFill>
                <a:srgbClr val="C00000"/>
              </a:solidFill>
            </a:endParaRPr>
          </a:p>
          <a:p>
            <a:pPr algn="r"/>
            <a:r>
              <a:rPr lang="fa-IR" dirty="0"/>
              <a:t>سازما ن هاي حامي سلامت ، سازمان هايي هستند كه به طور داوطلبانه درگير اقدام انتخابي، مشاركتي و فعال برای ارتقاي سلامت سازمان خود، كاركنان، مشتريان و جامعه باشند</a:t>
            </a:r>
          </a:p>
          <a:p>
            <a:pPr algn="r"/>
            <a:endParaRPr lang="fa-IR" dirty="0"/>
          </a:p>
          <a:p>
            <a:pPr algn="r"/>
            <a:r>
              <a:rPr lang="fa-IR" dirty="0"/>
              <a:t>در سطح شهرستان ها، ادارات دولتی/ غیر دولتی در برنامه وارد می شوند</a:t>
            </a:r>
            <a:endParaRPr lang="en-US" dirty="0"/>
          </a:p>
          <a:p>
            <a:pPr algn="r"/>
            <a:endParaRPr lang="fa-IR" b="1" dirty="0">
              <a:solidFill>
                <a:srgbClr val="C00000"/>
              </a:solidFill>
            </a:endParaRPr>
          </a:p>
          <a:p>
            <a:pPr algn="r"/>
            <a:r>
              <a:rPr lang="fa-IR" b="1" dirty="0" smtClean="0">
                <a:solidFill>
                  <a:srgbClr val="C00000"/>
                </a:solidFill>
              </a:rPr>
              <a:t>خودمراقبتي سازمانی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r"/>
            <a:endParaRPr lang="en-US" b="1" dirty="0">
              <a:solidFill>
                <a:srgbClr val="C00000"/>
              </a:solidFill>
            </a:endParaRPr>
          </a:p>
          <a:p>
            <a:pPr algn="r"/>
            <a:endParaRPr lang="fa-IR" b="1" dirty="0">
              <a:solidFill>
                <a:srgbClr val="C00000"/>
              </a:solidFill>
            </a:endParaRPr>
          </a:p>
          <a:p>
            <a:pPr algn="r"/>
            <a:r>
              <a:rPr lang="fa-IR" b="1" dirty="0">
                <a:solidFill>
                  <a:srgbClr val="C00000"/>
                </a:solidFill>
              </a:rPr>
              <a:t>فرآيندي انتخابي، مشاركتي و فعال براي ارتقاي سلامت يك سازمان‌‌ است </a:t>
            </a:r>
            <a:r>
              <a:rPr lang="fa-IR" dirty="0"/>
              <a:t>كه توسط اعضاي سازمان، طراحي، اجرا، پايش و ارزشيابي مي‌شود</a:t>
            </a:r>
          </a:p>
          <a:p>
            <a:pPr algn="r"/>
            <a:endParaRPr lang="en-US" dirty="0"/>
          </a:p>
          <a:p>
            <a:pPr algn="r" rtl="1"/>
            <a:r>
              <a:rPr lang="fa-IR" dirty="0"/>
              <a:t>هدف در این رویکرد ايجاد محيط كار سالم از طريق اجراي برنامه­ها و خط مشی‌های ارتقای سلامت در محل کار، خلق محيط فيزيكي و فرهنگ </a:t>
            </a:r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حمايتي </a:t>
            </a:r>
            <a:r>
              <a:rPr lang="fa-IR" dirty="0"/>
              <a:t>و تشويق شیوه­ زندگی سالم با همکاری کارکنان و كارفرمايان است.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95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8786" y="824410"/>
            <a:ext cx="103842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برنامه </a:t>
            </a:r>
            <a:r>
              <a:rPr lang="fa-IR" sz="2000" dirty="0">
                <a:solidFill>
                  <a:srgbClr val="C00000"/>
                </a:solidFill>
                <a:cs typeface="B Titr" panose="00000700000000000000" pitchFamily="2" charset="-78"/>
              </a:rPr>
              <a:t>ارتقاي سلامت در محل </a:t>
            </a:r>
            <a:r>
              <a:rPr 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كار</a:t>
            </a:r>
          </a:p>
          <a:p>
            <a:pPr algn="r" rtl="1"/>
            <a:endParaRPr lang="fa-IR" sz="20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sz="2000" u="sng" dirty="0" smtClean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sz="2000" u="sng" dirty="0"/>
              <a:t>به فعالیت­هایی اشاره دارد که در محل کار انجام گرفته و از سلامت و رفاه کارکنان حمایت می­کند</a:t>
            </a:r>
            <a:r>
              <a:rPr lang="fa-IR" sz="2000" u="sng" dirty="0" smtClean="0"/>
              <a:t>.</a:t>
            </a:r>
            <a:endParaRPr lang="fa-IR" sz="2000" u="sng" dirty="0"/>
          </a:p>
          <a:p>
            <a:pPr algn="r" rtl="1"/>
            <a:endParaRPr lang="fa-IR" sz="2000" dirty="0"/>
          </a:p>
          <a:p>
            <a:pPr algn="r" rtl="1"/>
            <a:r>
              <a:rPr lang="fa-IR" sz="2000" dirty="0" smtClean="0"/>
              <a:t>این </a:t>
            </a:r>
            <a:r>
              <a:rPr lang="fa-IR" sz="2000" dirty="0"/>
              <a:t>فعالیت­ها ممکن است بر </a:t>
            </a:r>
            <a:r>
              <a:rPr lang="fa-IR" sz="2000" u="sng" dirty="0"/>
              <a:t>تغییر رفتار فردی </a:t>
            </a:r>
            <a:r>
              <a:rPr lang="fa-IR" sz="2000" dirty="0"/>
              <a:t>(مانند جلسات آموزشي یا کلاس­های فعالیت بدني) تمركز داشته باشند </a:t>
            </a:r>
            <a:endParaRPr lang="fa-IR" sz="2000" dirty="0" smtClean="0"/>
          </a:p>
          <a:p>
            <a:pPr algn="r" rtl="1"/>
            <a:endParaRPr lang="fa-IR" sz="2000" dirty="0"/>
          </a:p>
          <a:p>
            <a:pPr algn="r" rtl="1"/>
            <a:endParaRPr lang="fa-IR" sz="2000" dirty="0"/>
          </a:p>
          <a:p>
            <a:pPr algn="r" rtl="1"/>
            <a:r>
              <a:rPr lang="fa-IR" sz="2000" dirty="0" smtClean="0"/>
              <a:t> و یا ممكن </a:t>
            </a:r>
            <a:r>
              <a:rPr lang="fa-IR" sz="2000" dirty="0"/>
              <a:t>است سطوح سازمانی را براي ايجاد سیاست‌ها و محیط‌هاي فیزیکی و اجتماعی که از رفتارهای بهداشتي حمايت </a:t>
            </a:r>
            <a:endParaRPr lang="fa-IR" sz="2000" dirty="0" smtClean="0"/>
          </a:p>
          <a:p>
            <a:pPr algn="r" rtl="1"/>
            <a:endParaRPr lang="fa-IR" sz="2000" dirty="0"/>
          </a:p>
          <a:p>
            <a:pPr algn="r" rtl="1"/>
            <a:r>
              <a:rPr lang="fa-IR" sz="2000" dirty="0" smtClean="0"/>
              <a:t>مي‌كنند</a:t>
            </a:r>
            <a:r>
              <a:rPr lang="fa-IR" sz="2000" dirty="0"/>
              <a:t>، هدف قرار دهند (مانند سیاست­های تهیه غذای سالم یا تسهیلات مربوط به حمل و نقل ایمن</a:t>
            </a:r>
            <a:r>
              <a:rPr lang="fa-IR" sz="2000" dirty="0" smtClean="0"/>
              <a:t>).</a:t>
            </a:r>
          </a:p>
          <a:p>
            <a:pPr algn="r" rtl="1"/>
            <a:r>
              <a:rPr lang="fa-IR" sz="2000" dirty="0" smtClean="0"/>
              <a:t> </a:t>
            </a:r>
          </a:p>
          <a:p>
            <a:pPr algn="r" rt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565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669" y="907221"/>
            <a:ext cx="10089931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4145" algn="justLow" rtl="1">
              <a:lnSpc>
                <a:spcPct val="115000"/>
              </a:lnSpc>
              <a:spcAft>
                <a:spcPts val="0"/>
              </a:spcAft>
              <a:tabLst>
                <a:tab pos="182880" algn="r"/>
              </a:tabLst>
            </a:pPr>
            <a:r>
              <a:rPr lang="fa-IR" sz="2000" b="1" dirty="0">
                <a:solidFill>
                  <a:srgbClr val="C00000"/>
                </a:solidFill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اعضاي شوراي ارتقاي سلامت در سازمان مي‌تواند شامل افراد زير </a:t>
            </a:r>
            <a:r>
              <a:rPr lang="fa-IR" sz="2000" b="1" dirty="0" smtClean="0">
                <a:solidFill>
                  <a:srgbClr val="C00000"/>
                </a:solidFill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باشد</a:t>
            </a:r>
          </a:p>
          <a:p>
            <a:pPr indent="144145" algn="justLow" rtl="1">
              <a:lnSpc>
                <a:spcPct val="115000"/>
              </a:lnSpc>
              <a:spcAft>
                <a:spcPts val="0"/>
              </a:spcAft>
              <a:tabLst>
                <a:tab pos="182880" algn="r"/>
              </a:tabLst>
            </a:pPr>
            <a:endParaRPr lang="fa-IR" sz="2000" b="1" dirty="0">
              <a:solidFill>
                <a:srgbClr val="C00000"/>
              </a:solidFill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Low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0215" algn="r"/>
              </a:tabLst>
            </a:pPr>
            <a:r>
              <a:rPr lang="fa-IR" sz="2000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رييس</a:t>
            </a:r>
            <a:r>
              <a:rPr lang="fa-IR" sz="2000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/ مدير/ </a:t>
            </a:r>
            <a:r>
              <a:rPr lang="fa-IR" sz="2000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مسئول </a:t>
            </a:r>
            <a:r>
              <a:rPr lang="fa-IR" sz="2000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سازمان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Low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0215" algn="r"/>
              </a:tabLst>
            </a:pPr>
            <a:r>
              <a:rPr lang="fa-IR" sz="2000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معاون اجرايي سازمان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Low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0215" algn="r"/>
              </a:tabLst>
            </a:pPr>
            <a:r>
              <a:rPr lang="fa-IR" sz="2000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معاون مالي سازمان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Low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0215" algn="r"/>
              </a:tabLst>
            </a:pPr>
            <a:r>
              <a:rPr lang="fa-IR" sz="2000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روابط عمومي سازمان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Low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0215" algn="r"/>
              </a:tabLst>
            </a:pPr>
            <a:r>
              <a:rPr lang="fa-IR" sz="2000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مدير </a:t>
            </a:r>
            <a:r>
              <a:rPr lang="en-US" sz="2000" dirty="0"/>
              <a:t>HSE</a:t>
            </a:r>
            <a:r>
              <a:rPr lang="fa-IR" sz="2000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(در صورت وجود </a:t>
            </a:r>
            <a:r>
              <a:rPr lang="en-US" sz="2000" dirty="0"/>
              <a:t>HSE</a:t>
            </a:r>
            <a:r>
              <a:rPr lang="fa-IR" sz="2000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در </a:t>
            </a:r>
            <a:r>
              <a:rPr lang="fa-IR" sz="2000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سازمان)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Low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0215" algn="r"/>
              </a:tabLst>
            </a:pPr>
            <a:r>
              <a:rPr lang="fa-IR" sz="2000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رابط سلامت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Low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0215" algn="r"/>
              </a:tabLst>
            </a:pPr>
            <a:r>
              <a:rPr lang="fa-IR" sz="2000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نمايندگان كاركنان در بخش‌هاي سازمان (زنان و مردان)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Low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0215" algn="r"/>
              </a:tabLst>
            </a:pPr>
            <a:r>
              <a:rPr lang="fa-IR" sz="2000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در دانشگاه ها نماینده دانشجوها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Low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0215" algn="r"/>
              </a:tabLst>
            </a:pPr>
            <a:r>
              <a:rPr lang="fa-IR" sz="2000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كارشناس بهداشت حرفه‌اي (در صورت وجود)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204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214" y="1012954"/>
            <a:ext cx="1073106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b="1" dirty="0">
                <a:solidFill>
                  <a:srgbClr val="C00000"/>
                </a:solidFill>
              </a:rPr>
              <a:t>سواد سلامت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r"/>
            <a:endParaRPr lang="fa-IR" sz="2400" b="1" dirty="0">
              <a:solidFill>
                <a:srgbClr val="C00000"/>
              </a:solidFill>
            </a:endParaRPr>
          </a:p>
          <a:p>
            <a:pPr algn="r"/>
            <a:r>
              <a:rPr lang="fa-IR" dirty="0"/>
              <a:t>عبارت است از ميزان ظرفيت هر فرد براي كسب، درك و فهم مربوط به سلامت كه براي تصميم‌گيري و عمل مناسب </a:t>
            </a:r>
            <a:r>
              <a:rPr lang="fa-IR" dirty="0" smtClean="0"/>
              <a:t>است</a:t>
            </a:r>
            <a:endParaRPr lang="en-US" dirty="0" smtClean="0"/>
          </a:p>
          <a:p>
            <a:pPr algn="r"/>
            <a:endParaRPr lang="fa-IR" dirty="0" smtClean="0"/>
          </a:p>
          <a:p>
            <a:pPr algn="r"/>
            <a:r>
              <a:rPr lang="fa-IR" sz="2400" b="1" dirty="0" smtClean="0">
                <a:solidFill>
                  <a:srgbClr val="C00000"/>
                </a:solidFill>
              </a:rPr>
              <a:t>سفير سلامت خانواده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r"/>
            <a:endParaRPr lang="fa-IR" sz="2800" b="1" dirty="0" smtClean="0">
              <a:solidFill>
                <a:srgbClr val="C00000"/>
              </a:solidFill>
            </a:endParaRPr>
          </a:p>
          <a:p>
            <a:pPr algn="r"/>
            <a:r>
              <a:rPr lang="fa-IR" dirty="0" smtClean="0"/>
              <a:t>عضوي از اعضاي يك خانواده است (ترجیحا مادر خانواده) كه </a:t>
            </a:r>
            <a:r>
              <a:rPr lang="fa-IR" b="1" dirty="0" smtClean="0">
                <a:solidFill>
                  <a:srgbClr val="C00000"/>
                </a:solidFill>
              </a:rPr>
              <a:t>حداقل 8 كلاس سواد خواندن و نوشتن دارد </a:t>
            </a:r>
            <a:r>
              <a:rPr lang="fa-IR" dirty="0" smtClean="0"/>
              <a:t>و به صورت</a:t>
            </a:r>
          </a:p>
          <a:p>
            <a:pPr algn="r"/>
            <a:endParaRPr lang="fa-IR" dirty="0"/>
          </a:p>
          <a:p>
            <a:pPr algn="r"/>
            <a:r>
              <a:rPr lang="fa-IR" dirty="0"/>
              <a:t> </a:t>
            </a:r>
            <a:endParaRPr lang="fa-IR" dirty="0" smtClean="0"/>
          </a:p>
          <a:p>
            <a:pPr algn="r"/>
            <a:r>
              <a:rPr lang="fa-IR" dirty="0" smtClean="0"/>
              <a:t>داوطلبانه </a:t>
            </a:r>
            <a:r>
              <a:rPr lang="fa-IR" dirty="0"/>
              <a:t>مسووليت انتقال مطالب آموخته شده در حوزه سلامت و مراقبت فعال از سلامت خود و اعضاي خانواده (خانواده محور) را بر </a:t>
            </a:r>
            <a:r>
              <a:rPr lang="fa-IR" dirty="0" smtClean="0"/>
              <a:t>عهده</a:t>
            </a:r>
          </a:p>
          <a:p>
            <a:pPr algn="r"/>
            <a:r>
              <a:rPr lang="fa-IR" dirty="0" smtClean="0"/>
              <a:t> دارد</a:t>
            </a:r>
            <a:endParaRPr lang="en-US" dirty="0" smtClean="0"/>
          </a:p>
          <a:p>
            <a:pPr algn="r"/>
            <a:endParaRPr lang="fa-IR" dirty="0"/>
          </a:p>
          <a:p>
            <a:pPr algn="r"/>
            <a:r>
              <a:rPr lang="fa-IR" dirty="0" smtClean="0"/>
              <a:t>. </a:t>
            </a:r>
            <a:r>
              <a:rPr lang="fa-IR" b="1" dirty="0" smtClean="0"/>
              <a:t>نکته</a:t>
            </a:r>
            <a:r>
              <a:rPr lang="fa-IR" dirty="0" smtClean="0"/>
              <a:t>1: در مناطق تحت پوشش مراقب سلامت/ بهورز که شرط حداقل 8 کلاس سواد وجود ندارد، در صورت توانایی یادگیری و انتقال </a:t>
            </a:r>
          </a:p>
          <a:p>
            <a:pPr algn="r"/>
            <a:endParaRPr lang="fa-IR" dirty="0"/>
          </a:p>
          <a:p>
            <a:pPr algn="r"/>
            <a:r>
              <a:rPr lang="fa-IR" dirty="0"/>
              <a:t>اطلاعات توسط فرد داوطلب سفیر شدن به تشخیص بهورز/ مراقب سلامت، سوادِ کمتر بلامانع است</a:t>
            </a:r>
            <a:r>
              <a:rPr lang="fa-IR" dirty="0" smtClean="0"/>
              <a:t>.</a:t>
            </a:r>
            <a:endParaRPr lang="en-US" dirty="0" smtClean="0"/>
          </a:p>
          <a:p>
            <a:pPr algn="r"/>
            <a:endParaRPr lang="fa-IR" dirty="0"/>
          </a:p>
          <a:p>
            <a:pPr algn="r"/>
            <a:r>
              <a:rPr lang="fa-IR" b="1" dirty="0"/>
              <a:t>نکته 2</a:t>
            </a:r>
            <a:r>
              <a:rPr lang="fa-IR" dirty="0"/>
              <a:t>: چنانچه سفیر سلامت خانواده مجرد باشد، سن بالای 18سال مدنظر می باشد.</a:t>
            </a:r>
          </a:p>
        </p:txBody>
      </p:sp>
    </p:spTree>
    <p:extLst>
      <p:ext uri="{BB962C8B-B14F-4D97-AF65-F5344CB8AC3E}">
        <p14:creationId xmlns:p14="http://schemas.microsoft.com/office/powerpoint/2010/main" val="2514392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8580" y="1161088"/>
            <a:ext cx="10794124" cy="412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" indent="144145" algn="just" rtl="1">
              <a:lnSpc>
                <a:spcPct val="115000"/>
              </a:lnSpc>
              <a:spcAft>
                <a:spcPts val="0"/>
              </a:spcAft>
            </a:pPr>
            <a:r>
              <a:rPr lang="fa-IR" dirty="0">
                <a:solidFill>
                  <a:srgbClr val="C00000"/>
                </a:solidFill>
                <a:latin typeface="B Yagut" panose="000004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برای تحقق این امر اقدامات زیر در محل ها و موقعیت های مختلف (محل کار دولتی/خصوصی، دانشگاه، کارگاه، کارخانه و ...)، می تواند به ایجاد محیط کار سالم کمک </a:t>
            </a:r>
            <a:r>
              <a:rPr lang="fa-IR" dirty="0" smtClean="0">
                <a:solidFill>
                  <a:srgbClr val="C00000"/>
                </a:solidFill>
                <a:latin typeface="B Yagut" panose="000004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کند</a:t>
            </a:r>
          </a:p>
          <a:p>
            <a:pPr marL="40640" indent="144145" algn="just" rtl="1">
              <a:lnSpc>
                <a:spcPct val="115000"/>
              </a:lnSpc>
              <a:spcAft>
                <a:spcPts val="0"/>
              </a:spcAft>
            </a:pP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تعیین رابط </a:t>
            </a:r>
            <a:r>
              <a:rPr lang="ar-SA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سلامت</a:t>
            </a:r>
            <a:endParaRPr lang="fa-IR" dirty="0" smtClean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تشكيل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شوراي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ارتقاي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سلامت/دبیرخانه سلامت </a:t>
            </a:r>
            <a:r>
              <a:rPr lang="ar-SA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سازمان</a:t>
            </a:r>
            <a:endParaRPr lang="fa-IR" dirty="0" smtClean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برگزاري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كارگاه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برنامه ريزي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عملياتي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مشاركتي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براي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اعضاي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شورا/دبیرخانه</a:t>
            </a:r>
            <a:endParaRPr lang="fa-IR" dirty="0" smtClean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تدوين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برنامه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عملياتي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توسط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شورا /</a:t>
            </a:r>
            <a:r>
              <a:rPr lang="ar-SA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دبیرخانه</a:t>
            </a:r>
            <a:endParaRPr lang="fa-IR" dirty="0" smtClean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اجراي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برنامه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ارتقاي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سلامت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تدوين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شده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محيط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كار</a:t>
            </a:r>
            <a:endParaRPr lang="fa-IR" dirty="0" smtClean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پايش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ارزشيابي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برنامه</a:t>
            </a:r>
            <a:r>
              <a:rPr lang="en-US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3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166" y="509418"/>
            <a:ext cx="11571889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" indent="144145" algn="just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 smtClean="0">
                <a:solidFill>
                  <a:srgbClr val="C00000"/>
                </a:solidFill>
                <a:latin typeface="B Yagut" panose="000004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وظایف شورای ارتقای سلامت/دبیر خانه سلامت شامل موارد زیر است:</a:t>
            </a:r>
          </a:p>
          <a:p>
            <a:pPr marL="40640" indent="144145" algn="just" rtl="1">
              <a:lnSpc>
                <a:spcPct val="115000"/>
              </a:lnSpc>
              <a:spcAft>
                <a:spcPts val="0"/>
              </a:spcAft>
            </a:pPr>
            <a:endParaRPr lang="fa-IR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0640" indent="144145" algn="just" rtl="1">
              <a:lnSpc>
                <a:spcPct val="115000"/>
              </a:lnSpc>
              <a:spcAft>
                <a:spcPts val="0"/>
              </a:spcAft>
            </a:pP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b="1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تدوین برنامه عملیاتی </a:t>
            </a:r>
            <a:r>
              <a:rPr lang="ar-SA" b="1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(</a:t>
            </a:r>
            <a:r>
              <a:rPr lang="ar-SA" b="1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یکساله)، ابلاغ به کلیه سطوح تحت پوشش، تعهد به اجرای آن </a:t>
            </a:r>
            <a:endParaRPr lang="fa-IR" b="1" dirty="0" smtClean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a-IR" b="1" dirty="0" smtClean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b="1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برگزاری جلسه (حداقل هر سه ماه یکبار)، تهیه صورتجلسات، پیگیری مصوبات و اقدامات </a:t>
            </a:r>
            <a:r>
              <a:rPr lang="ar-SA" b="1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مربوطه</a:t>
            </a:r>
            <a:endParaRPr lang="fa-IR" b="1" dirty="0" smtClean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a-IR" b="1" dirty="0" smtClean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b="1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اجرای برنامه ارتقای سلامت در محل کار طبق راهنمای ارتقای سلامت در محل </a:t>
            </a:r>
            <a:r>
              <a:rPr lang="ar-SA" b="1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کار</a:t>
            </a:r>
            <a:endParaRPr lang="fa-IR" b="1" dirty="0" smtClean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0" algn="just" rtl="1">
              <a:lnSpc>
                <a:spcPct val="115000"/>
              </a:lnSpc>
              <a:spcAft>
                <a:spcPts val="0"/>
              </a:spcAft>
            </a:pPr>
            <a:endParaRPr lang="fa-IR" sz="1400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rtl="1">
              <a:lnSpc>
                <a:spcPct val="115000"/>
              </a:lnSpc>
              <a:spcAft>
                <a:spcPts val="0"/>
              </a:spcAft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b="1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ارسال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برنامه عملیاتی تدوین شده به معاونت بهداشت/مرکز بهداشت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شهرستان</a:t>
            </a: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a-IR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b="1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جلب مشارکت کارکنان در راستای اجرای برنامه خودمراقبتی سازمانی از طریق جلسات هم اندیشی، سیستم های تشویقی و </a:t>
            </a:r>
            <a:r>
              <a:rPr lang="ar-SA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...</a:t>
            </a:r>
            <a:endParaRPr lang="fa-IR" dirty="0" smtClean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44145" algn="just" rtl="1">
              <a:lnSpc>
                <a:spcPct val="115000"/>
              </a:lnSpc>
              <a:spcAft>
                <a:spcPts val="0"/>
              </a:spcAft>
            </a:pPr>
            <a:r>
              <a:rPr lang="fa-IR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8500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255" y="561005"/>
            <a:ext cx="10825655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همکاری در جهت برگزاری جلسات آموزشی برای کارکنان</a:t>
            </a:r>
            <a:endParaRPr lang="fa-IR" dirty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فراهم کردن امكانات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سازمان،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تسهيلات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رفاهی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بهداشتی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درمانی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جهت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استفاده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خانواده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کارکنان</a:t>
            </a:r>
            <a:r>
              <a:rPr lang="en-US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en-US" dirty="0" smtClean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تامین تجهیزات و تسهیلات لازم جهت ارتقای سطح سلامت محیط کار </a:t>
            </a:r>
            <a:r>
              <a:rPr lang="ar-SA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کارکنان</a:t>
            </a:r>
            <a:endParaRPr lang="en-US" dirty="0" smtClean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ایجاد فرصت لازم جهت گنجاندن برنامه های ورزشی و دیگر اولویت ها در برنامه کاری کارکنان </a:t>
            </a:r>
            <a:endParaRPr lang="en-US" dirty="0" smtClean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ارزشیابی داخلی (هر شش ماه) و بازنگری برنامه در صورت لزوم (براساس برنامه عملیاتی تدوین شده و دستیابی به اهداف، ارزشیابی داخلی انجام </a:t>
            </a:r>
            <a:r>
              <a:rPr lang="ar-SA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گردد-</a:t>
            </a:r>
            <a:endParaRPr lang="fa-IR" dirty="0" smtClean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ارسال ارزشیابی داخلی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معاونت بهداشت/مرکز بهداشت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شهرستان</a:t>
            </a: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a-IR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ایجاد/اصلاح/تغییر خط مشی های سازمان به منظور ایجاد محیط کار سالم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89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173" y="843677"/>
            <a:ext cx="1092024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b="1" dirty="0">
                <a:solidFill>
                  <a:srgbClr val="C00000"/>
                </a:solidFill>
                <a:cs typeface="B Titr" panose="00000700000000000000" pitchFamily="2" charset="-78"/>
              </a:rPr>
              <a:t>شرح وظایف معاونت بهداشت براي اجراي برنامه خودمراقبتی </a:t>
            </a:r>
            <a:r>
              <a:rPr lang="fa-IR" sz="20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سازماني</a:t>
            </a:r>
            <a:endParaRPr lang="fa-IR" dirty="0">
              <a:cs typeface="B Titr" panose="00000700000000000000" pitchFamily="2" charset="-78"/>
            </a:endParaRPr>
          </a:p>
          <a:p>
            <a:pPr algn="r"/>
            <a:endParaRPr lang="fa-IR" dirty="0"/>
          </a:p>
          <a:p>
            <a:pPr lvl="0" algn="r" rtl="1"/>
            <a:r>
              <a:rPr lang="fa-IR" dirty="0"/>
              <a:t>1-</a:t>
            </a:r>
            <a:r>
              <a:rPr lang="ar-SA" dirty="0"/>
              <a:t>شناسايي سازمان های دولتی و غير دولتي تحت پوشش (حداقل کارکنان 20 نفر باشد)</a:t>
            </a:r>
            <a:endParaRPr lang="fa-IR" dirty="0"/>
          </a:p>
          <a:p>
            <a:pPr lvl="0" algn="r" rtl="1"/>
            <a:endParaRPr lang="en-US" dirty="0"/>
          </a:p>
          <a:p>
            <a:pPr lvl="0" algn="r" rtl="1"/>
            <a:r>
              <a:rPr lang="fa-IR" dirty="0"/>
              <a:t>2- </a:t>
            </a:r>
            <a:r>
              <a:rPr lang="ar-SA" dirty="0"/>
              <a:t>پیگیری از سازمان ها جهت تعیین رابط سلامت</a:t>
            </a:r>
            <a:endParaRPr lang="fa-IR" dirty="0"/>
          </a:p>
          <a:p>
            <a:pPr lvl="0" algn="r" rtl="1"/>
            <a:endParaRPr lang="fa-IR" dirty="0"/>
          </a:p>
          <a:p>
            <a:pPr lvl="0" algn="r" rtl="1"/>
            <a:endParaRPr lang="en-US" dirty="0"/>
          </a:p>
          <a:p>
            <a:pPr lvl="0" algn="r" rtl="1"/>
            <a:r>
              <a:rPr lang="fa-IR" dirty="0"/>
              <a:t>3-</a:t>
            </a:r>
            <a:r>
              <a:rPr lang="ar-SA" dirty="0"/>
              <a:t>شرکت فعال کارشناسان گروه آموزش و ارتقای سلامت در کمیته راهبری معاونت بهداشت (طبق شیوه نامه اجرایی بسته خدمات پایه سلامت کارکنان)</a:t>
            </a:r>
            <a:endParaRPr lang="fa-IR" dirty="0"/>
          </a:p>
          <a:p>
            <a:pPr lvl="0" algn="r" rtl="1"/>
            <a:r>
              <a:rPr lang="ar-SA" dirty="0"/>
              <a:t> </a:t>
            </a:r>
            <a:endParaRPr lang="en-US" dirty="0"/>
          </a:p>
          <a:p>
            <a:pPr lvl="0" algn="r" rtl="1"/>
            <a:r>
              <a:rPr lang="fa-IR" dirty="0"/>
              <a:t>3-</a:t>
            </a:r>
            <a:r>
              <a:rPr lang="ar-SA" dirty="0"/>
              <a:t>برنامه ريزي برای برگزاری كارگاه برنامه ریزی عملیاتی مشارکتی( مجازی/ حضوري) </a:t>
            </a:r>
            <a:r>
              <a:rPr lang="fa-IR" dirty="0"/>
              <a:t>که</a:t>
            </a:r>
            <a:r>
              <a:rPr lang="ar-SA" dirty="0"/>
              <a:t> برای رابطان سلامت سازمان ها برگزار شود</a:t>
            </a:r>
            <a:endParaRPr lang="fa-IR" dirty="0"/>
          </a:p>
          <a:p>
            <a:pPr lvl="0" algn="r" rtl="1"/>
            <a:endParaRPr lang="fa-IR" dirty="0"/>
          </a:p>
          <a:p>
            <a:pPr lvl="0" algn="r" rtl="1"/>
            <a:endParaRPr lang="fa-IR" dirty="0"/>
          </a:p>
          <a:p>
            <a:pPr lvl="0" algn="r" rtl="1"/>
            <a:r>
              <a:rPr lang="ar-SA" dirty="0"/>
              <a:t> و آنها برای اعضای شورای ارتقای سلامت سازمان برگزار کنند.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82077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9807" y="1397563"/>
            <a:ext cx="10363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/>
              <a:t>5-</a:t>
            </a:r>
            <a:r>
              <a:rPr lang="ar-SA" dirty="0"/>
              <a:t>مشارکت با سازمان ها جهت برنامه ریزی و اجرای برنامه‏های ارتقای سلامت در محیط کار</a:t>
            </a:r>
            <a:endParaRPr lang="fa-IR" dirty="0"/>
          </a:p>
          <a:p>
            <a:pPr lvl="0" algn="r" rtl="1"/>
            <a:endParaRPr lang="fa-IR" dirty="0"/>
          </a:p>
          <a:p>
            <a:pPr lvl="0" algn="r" rtl="1"/>
            <a:r>
              <a:rPr lang="fa-IR" dirty="0" smtClean="0"/>
              <a:t>6-</a:t>
            </a:r>
            <a:r>
              <a:rPr lang="ar-SA" dirty="0"/>
              <a:t>نظارت بر اجرا </a:t>
            </a:r>
            <a:endParaRPr lang="fa-IR" dirty="0"/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7-</a:t>
            </a:r>
            <a:r>
              <a:rPr lang="ar-SA" dirty="0"/>
              <a:t>ارزشيابي خارجی برنامه  </a:t>
            </a:r>
            <a:endParaRPr lang="fa-IR" dirty="0"/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8-</a:t>
            </a:r>
            <a:r>
              <a:rPr lang="ar-SA" dirty="0"/>
              <a:t>تقدیر از سازمان های حامی سلام</a:t>
            </a:r>
            <a:r>
              <a:rPr lang="fa-IR" dirty="0" smtClean="0"/>
              <a:t>ت</a:t>
            </a:r>
          </a:p>
          <a:p>
            <a:pPr lvl="0" algn="r" rtl="1"/>
            <a:endParaRPr lang="fa-IR" dirty="0"/>
          </a:p>
          <a:p>
            <a:pPr lvl="0" algn="r" rtl="1"/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401838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014" y="1024930"/>
            <a:ext cx="10773103" cy="233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4145" algn="justLow" rtl="1">
              <a:lnSpc>
                <a:spcPct val="115000"/>
              </a:lnSpc>
              <a:spcAft>
                <a:spcPts val="1000"/>
              </a:spcAft>
            </a:pPr>
            <a:r>
              <a:rPr lang="fa-IR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ارزشیابی </a:t>
            </a:r>
            <a:r>
              <a:rPr lang="fa-IR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عملکرد</a:t>
            </a:r>
          </a:p>
          <a:p>
            <a:pPr indent="144145" algn="justLow" rtl="1">
              <a:lnSpc>
                <a:spcPct val="115000"/>
              </a:lnSpc>
              <a:spcAft>
                <a:spcPts val="1000"/>
              </a:spcAft>
            </a:pP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60960" indent="144145" algn="justLow" rtl="1">
              <a:lnSpc>
                <a:spcPct val="115000"/>
              </a:lnSpc>
              <a:spcAft>
                <a:spcPts val="0"/>
              </a:spcAft>
            </a:pPr>
            <a:r>
              <a:rPr lang="fa-IR" sz="1600" b="1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ارزشیابی عملکرد شامل ارزشیابی داخلی توسط شورای ارتقای سلامت محل کار/دبیرخانه سلامت هر شش ماه </a:t>
            </a:r>
            <a:r>
              <a:rPr lang="fa-IR" sz="1600" b="1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یکبار</a:t>
            </a:r>
          </a:p>
          <a:p>
            <a:pPr marL="60960" indent="144145" algn="justLow" rtl="1">
              <a:lnSpc>
                <a:spcPct val="115000"/>
              </a:lnSpc>
              <a:spcAft>
                <a:spcPts val="0"/>
              </a:spcAft>
            </a:pPr>
            <a:endParaRPr lang="fa-IR" sz="1600" b="1" dirty="0" smtClean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60960" indent="144145" algn="justLow" rtl="1">
              <a:lnSpc>
                <a:spcPct val="115000"/>
              </a:lnSpc>
              <a:spcAft>
                <a:spcPts val="0"/>
              </a:spcAft>
            </a:pPr>
            <a:r>
              <a:rPr lang="fa-IR" sz="1600" b="1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600" b="1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و ارزشیابی خارجی 10 درصد سازمان های تحت پوشش که بالاترین امتیاز را کسب کرده اند، توسط کارشناسان گروه آموزش و ارتقای سلامت دانشگاه</a:t>
            </a:r>
            <a:r>
              <a:rPr lang="fa-IR" sz="1600" b="1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/</a:t>
            </a:r>
          </a:p>
          <a:p>
            <a:pPr marL="60960" indent="144145" algn="justLow" rtl="1">
              <a:lnSpc>
                <a:spcPct val="115000"/>
              </a:lnSpc>
              <a:spcAft>
                <a:spcPts val="0"/>
              </a:spcAft>
            </a:pPr>
            <a:endParaRPr lang="fa-IR" sz="1600" b="1" dirty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60960" indent="144145" algn="justLow" rtl="1">
              <a:lnSpc>
                <a:spcPct val="115000"/>
              </a:lnSpc>
              <a:spcAft>
                <a:spcPts val="0"/>
              </a:spcAft>
            </a:pPr>
            <a:r>
              <a:rPr lang="fa-IR" sz="1600" b="1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600" b="1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دانشکده به صورت سالانه </a:t>
            </a:r>
            <a:r>
              <a:rPr lang="fa-IR" sz="1600" b="1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صورت </a:t>
            </a:r>
            <a:r>
              <a:rPr lang="fa-IR" sz="1600" b="1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می­گیرد. </a:t>
            </a:r>
            <a:endParaRPr lang="en-US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8847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31076"/>
            <a:ext cx="1104637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2000" b="1" kern="0" dirty="0">
                <a:solidFill>
                  <a:srgbClr val="C00000"/>
                </a:solidFill>
                <a:latin typeface="B Titr" panose="00000700000000000000" pitchFamily="2" charset="-78"/>
                <a:ea typeface="Times New Roman" panose="02020603050405020304" pitchFamily="18" charset="0"/>
                <a:cs typeface="B Titr" panose="00000700000000000000" pitchFamily="2" charset="-78"/>
              </a:rPr>
              <a:t>خودمراقبتی اجتماعی</a:t>
            </a:r>
            <a:endParaRPr lang="en-US" sz="2000" b="1" kern="0" dirty="0">
              <a:solidFill>
                <a:srgbClr val="C00000"/>
              </a:solidFill>
              <a:latin typeface="B Titr" panose="00000700000000000000" pitchFamily="2" charset="-78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r"/>
            <a:endParaRPr lang="fa-IR" b="1" dirty="0">
              <a:solidFill>
                <a:srgbClr val="C00000"/>
              </a:solidFill>
            </a:endParaRPr>
          </a:p>
          <a:p>
            <a:pPr algn="r"/>
            <a:r>
              <a:rPr lang="fa-IR" sz="2000" u="sng" dirty="0"/>
              <a:t>فرآيندي انتخابي، مشاركتي و فعال براي ارتقاي سلامت یک جامعه است كه توسط گروهی از شهروندان آن جامعه، طراحي، اجرا</a:t>
            </a:r>
            <a:r>
              <a:rPr lang="fa-IR" sz="2000" u="sng" dirty="0" smtClean="0"/>
              <a:t>،</a:t>
            </a:r>
          </a:p>
          <a:p>
            <a:pPr algn="r"/>
            <a:endParaRPr lang="fa-IR" sz="2000" u="sng" dirty="0"/>
          </a:p>
          <a:p>
            <a:pPr algn="r"/>
            <a:r>
              <a:rPr lang="fa-IR" sz="2000" u="sng" dirty="0" smtClean="0"/>
              <a:t> </a:t>
            </a:r>
            <a:r>
              <a:rPr lang="fa-IR" sz="2000" u="sng" dirty="0"/>
              <a:t>پايش و ارزشيابي ميشود</a:t>
            </a:r>
            <a:r>
              <a:rPr lang="fa-IR" sz="2000" u="sng" dirty="0" smtClean="0"/>
              <a:t>.</a:t>
            </a:r>
          </a:p>
          <a:p>
            <a:pPr algn="r"/>
            <a:endParaRPr lang="en-US" sz="2000" u="sng" dirty="0"/>
          </a:p>
          <a:p>
            <a:pPr algn="r"/>
            <a:r>
              <a:rPr lang="fa-IR" sz="16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رابط </a:t>
            </a:r>
            <a:r>
              <a:rPr lang="fa-IR" sz="1600" b="1" dirty="0">
                <a:solidFill>
                  <a:srgbClr val="C00000"/>
                </a:solidFill>
                <a:cs typeface="B Titr" panose="00000700000000000000" pitchFamily="2" charset="-78"/>
              </a:rPr>
              <a:t>سلامت</a:t>
            </a:r>
            <a:r>
              <a:rPr lang="fa-IR" sz="1600" dirty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sz="1600" dirty="0" smtClean="0">
                <a:solidFill>
                  <a:srgbClr val="C00000"/>
                </a:solidFill>
                <a:cs typeface="B Titr" panose="00000700000000000000" pitchFamily="2" charset="-78"/>
              </a:rPr>
              <a:t>در خود مراقبیتی اجتماعی</a:t>
            </a:r>
            <a:r>
              <a:rPr 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: </a:t>
            </a:r>
            <a:r>
              <a:rPr lang="fa-IR" sz="2000" dirty="0"/>
              <a:t>یکی از اعضای شورا است که برای برقراری ارتباط با حوزه معاونت بهداشت دانشگاه علوم پزشكی منطقه تحت پوشش از سوی شورای شهر/روستا/ شورایاری، تعيين می¬گردد. این فرد مسئول پيگيری اقدامات اجرایی مرتبط با سلامت در شورای مذکور و نظارت بر اجرای برنامه می¬باشد.</a:t>
            </a:r>
          </a:p>
          <a:p>
            <a:pPr algn="r"/>
            <a:endParaRPr lang="fa-IR" sz="2000" u="sng" dirty="0"/>
          </a:p>
          <a:p>
            <a:pPr algn="r"/>
            <a:r>
              <a:rPr lang="fa-IR" dirty="0"/>
              <a:t>	</a:t>
            </a:r>
            <a:endParaRPr lang="fa-IR" dirty="0" smtClean="0"/>
          </a:p>
          <a:p>
            <a:pPr algn="r"/>
            <a:r>
              <a:rPr lang="fa-IR" sz="2000" b="1" dirty="0" smtClean="0">
                <a:solidFill>
                  <a:srgbClr val="C00000"/>
                </a:solidFill>
              </a:rPr>
              <a:t>شورای </a:t>
            </a:r>
            <a:r>
              <a:rPr lang="fa-IR" sz="2000" b="1" dirty="0">
                <a:solidFill>
                  <a:srgbClr val="C00000"/>
                </a:solidFill>
              </a:rPr>
              <a:t>شهر/روستا/شورایاری حامي سلامت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r"/>
            <a:endParaRPr lang="fa-IR" b="1" dirty="0">
              <a:solidFill>
                <a:srgbClr val="C00000"/>
              </a:solidFill>
            </a:endParaRPr>
          </a:p>
          <a:p>
            <a:pPr algn="r"/>
            <a:r>
              <a:rPr lang="fa-IR" dirty="0"/>
              <a:t>شورایی است که به طور داوطلبانه درگير اقدام انتخابي، مشاركتي و فعال برای ارتقاي سلامت محله و جامعه است</a:t>
            </a:r>
            <a:r>
              <a:rPr lang="fa-IR" dirty="0" smtClean="0"/>
              <a:t>.</a:t>
            </a:r>
          </a:p>
          <a:p>
            <a:pPr algn="r"/>
            <a:r>
              <a:rPr lang="fa-I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9360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436" y="326015"/>
            <a:ext cx="1118300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endParaRPr lang="fa-IR" dirty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solidFill>
                  <a:srgbClr val="C00000"/>
                </a:solidFill>
                <a:latin typeface="B Yagut" panose="000004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هدف </a:t>
            </a:r>
            <a:r>
              <a:rPr lang="fa-IR" dirty="0">
                <a:solidFill>
                  <a:srgbClr val="C00000"/>
                </a:solidFill>
                <a:latin typeface="B Yagut" panose="000004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کلی این </a:t>
            </a:r>
            <a:r>
              <a:rPr lang="fa-IR" dirty="0" smtClean="0">
                <a:solidFill>
                  <a:srgbClr val="C00000"/>
                </a:solidFill>
                <a:latin typeface="B Yagut" panose="000004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برنامه خود مراقبتی اجتماعی</a:t>
            </a:r>
          </a:p>
          <a:p>
            <a:pPr algn="r" rtl="1"/>
            <a:r>
              <a:rPr lang="fa-IR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توانمند </a:t>
            </a:r>
            <a:r>
              <a:rPr lang="fa-IR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سازی جوامع مختلف برای توسعه محیط های سالم می­باشد. برای تحقق این هدف، شوراهای شهری و روستایی و شورایاری­ها می­توانند نقش مهمی </a:t>
            </a:r>
            <a:r>
              <a:rPr lang="fa-IR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</a:p>
          <a:p>
            <a:pPr algn="r" rtl="1"/>
            <a:endParaRPr lang="fa-IR" dirty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جلب مشارکت اجتماع برای کنترل بر عوامل تعیین کننده سلامت داشته باشند</a:t>
            </a:r>
            <a:r>
              <a:rPr lang="fa-IR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pPr algn="r" rtl="1"/>
            <a:endParaRPr lang="fa-IR" dirty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برای </a:t>
            </a:r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>تحقق این امر اقدامات زیر در شوراهای مذکور، می­تواند به ایجاد محله و جامعه سالم کمک کند</a:t>
            </a:r>
          </a:p>
          <a:p>
            <a:pPr algn="r" rtl="1"/>
            <a:endParaRPr lang="en-US" dirty="0"/>
          </a:p>
          <a:p>
            <a:pPr lvl="0" algn="r" rtl="1"/>
            <a:r>
              <a:rPr lang="fa-IR" dirty="0"/>
              <a:t>1-</a:t>
            </a:r>
            <a:r>
              <a:rPr lang="ar-SA" dirty="0"/>
              <a:t>تعیین رابط سلامت</a:t>
            </a:r>
            <a:r>
              <a:rPr lang="en-US" dirty="0"/>
              <a:t> </a:t>
            </a:r>
          </a:p>
          <a:p>
            <a:pPr lvl="0" algn="r" rtl="1"/>
            <a:endParaRPr lang="en-US" dirty="0"/>
          </a:p>
          <a:p>
            <a:pPr lvl="0" algn="r" rtl="1"/>
            <a:r>
              <a:rPr lang="fa-IR" dirty="0"/>
              <a:t>2-</a:t>
            </a:r>
            <a:r>
              <a:rPr lang="ar-SA" dirty="0"/>
              <a:t>برگزاري كارگاه برنامه ريزي عملياتي مشاركتي براي اعضاي شورا</a:t>
            </a:r>
            <a:endParaRPr lang="en-US" dirty="0"/>
          </a:p>
          <a:p>
            <a:pPr lvl="0" algn="r" rtl="1"/>
            <a:endParaRPr lang="en-US" dirty="0"/>
          </a:p>
          <a:p>
            <a:pPr lvl="0" algn="r" rtl="1"/>
            <a:r>
              <a:rPr lang="fa-IR" dirty="0"/>
              <a:t>3-</a:t>
            </a:r>
            <a:r>
              <a:rPr lang="ar-SA" dirty="0"/>
              <a:t>مشارکت در اجرای برنامه نیازسنجی سلامت جامعه در شناسایی صحیح مشکلات منطقه</a:t>
            </a:r>
            <a:endParaRPr lang="en-US" dirty="0"/>
          </a:p>
          <a:p>
            <a:pPr lvl="0" algn="r" rtl="1"/>
            <a:endParaRPr lang="en-US" dirty="0"/>
          </a:p>
          <a:p>
            <a:pPr lvl="0" algn="r" rtl="1"/>
            <a:r>
              <a:rPr lang="fa-IR" dirty="0"/>
              <a:t>4-</a:t>
            </a:r>
            <a:r>
              <a:rPr lang="ar-SA" dirty="0"/>
              <a:t>تدوين برنامه عملياتي توسط شورا </a:t>
            </a:r>
            <a:endParaRPr lang="en-US" dirty="0"/>
          </a:p>
          <a:p>
            <a:pPr lvl="0" algn="r" rtl="1"/>
            <a:endParaRPr lang="en-US" dirty="0"/>
          </a:p>
          <a:p>
            <a:pPr lvl="0" algn="r" rtl="1"/>
            <a:r>
              <a:rPr lang="fa-IR" dirty="0"/>
              <a:t>5-</a:t>
            </a:r>
            <a:r>
              <a:rPr lang="ar-SA" dirty="0"/>
              <a:t>اجراي برنامه هاي ارتقاي سلامت تدوين شده در محله و جامعه</a:t>
            </a:r>
            <a:endParaRPr lang="en-US" dirty="0"/>
          </a:p>
          <a:p>
            <a:pPr lvl="0" algn="r" rtl="1"/>
            <a:endParaRPr lang="en-US" dirty="0"/>
          </a:p>
          <a:p>
            <a:pPr lvl="0" algn="r" rtl="1"/>
            <a:r>
              <a:rPr lang="fa-IR" dirty="0"/>
              <a:t>6-</a:t>
            </a:r>
            <a:r>
              <a:rPr lang="ar-SA" dirty="0"/>
              <a:t>پايش و ارزشيابي برنامه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14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372" y="469603"/>
            <a:ext cx="110887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>وظایف شوراهای شهری، روستایی و شورایاری شامل موارد زیر </a:t>
            </a: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است</a:t>
            </a:r>
          </a:p>
          <a:p>
            <a:pPr algn="r"/>
            <a:endParaRPr lang="fa-IR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lvl="0" algn="r" rtl="1"/>
            <a:r>
              <a:rPr lang="fa-IR" dirty="0" smtClean="0"/>
              <a:t>1-</a:t>
            </a:r>
            <a:r>
              <a:rPr lang="ar-SA" dirty="0" smtClean="0"/>
              <a:t>انتخاب </a:t>
            </a:r>
            <a:r>
              <a:rPr lang="ar-SA" dirty="0"/>
              <a:t>و معرفی رابط سلامت به حوزه معاونت بهداشت </a:t>
            </a:r>
            <a:endParaRPr lang="fa-IR" dirty="0" smtClean="0"/>
          </a:p>
          <a:p>
            <a:pPr lvl="0" algn="r" rtl="1"/>
            <a:r>
              <a:rPr lang="ar-SA" dirty="0" smtClean="0"/>
              <a:t> </a:t>
            </a:r>
            <a:endParaRPr lang="en-US" dirty="0"/>
          </a:p>
          <a:p>
            <a:pPr lvl="0" algn="r" rtl="1"/>
            <a:r>
              <a:rPr lang="fa-IR" dirty="0" smtClean="0"/>
              <a:t>2-</a:t>
            </a:r>
            <a:r>
              <a:rPr lang="ar-SA" dirty="0" smtClean="0"/>
              <a:t>برگزاری </a:t>
            </a:r>
            <a:r>
              <a:rPr lang="ar-SA" dirty="0"/>
              <a:t>جلسه (حداقل هر سه ماه یکبار)، تهیه صورتجلسات، پیگیری مصوبات و اقدامات </a:t>
            </a:r>
            <a:r>
              <a:rPr lang="ar-SA" dirty="0" smtClean="0"/>
              <a:t>مربوطه</a:t>
            </a:r>
            <a:endParaRPr lang="fa-IR" dirty="0" smtClean="0"/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3-</a:t>
            </a:r>
            <a:r>
              <a:rPr lang="ar-SA" dirty="0" smtClean="0"/>
              <a:t>تدوین </a:t>
            </a:r>
            <a:r>
              <a:rPr lang="ar-SA" dirty="0"/>
              <a:t>برنامه عملیاتی (یکساله) </a:t>
            </a:r>
            <a:r>
              <a:rPr lang="ar-SA" dirty="0" smtClean="0"/>
              <a:t>و </a:t>
            </a:r>
            <a:r>
              <a:rPr lang="ar-SA" dirty="0"/>
              <a:t>تعهد به اجرای </a:t>
            </a:r>
            <a:r>
              <a:rPr lang="ar-SA" dirty="0" smtClean="0"/>
              <a:t>آن</a:t>
            </a:r>
            <a:endParaRPr lang="fa-IR" dirty="0" smtClean="0"/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4-</a:t>
            </a:r>
            <a:r>
              <a:rPr lang="ar-SA" dirty="0" smtClean="0"/>
              <a:t>ارسال </a:t>
            </a:r>
            <a:r>
              <a:rPr lang="ar-SA" dirty="0"/>
              <a:t>برنامه عملیاتی تدوین شده به دانشگاه/مرکز بهداشت شهرستان </a:t>
            </a:r>
            <a:endParaRPr lang="fa-IR" dirty="0" smtClean="0"/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5-</a:t>
            </a:r>
            <a:r>
              <a:rPr lang="ar-SA" dirty="0" smtClean="0"/>
              <a:t>اجرای </a:t>
            </a:r>
            <a:r>
              <a:rPr lang="ar-SA" dirty="0"/>
              <a:t>برنامه ارتقای سلامت در محله و جامعه طبق کارگاه برنامه ریزی عملیاتی </a:t>
            </a:r>
            <a:r>
              <a:rPr lang="ar-SA" dirty="0" smtClean="0"/>
              <a:t>مشارکتی</a:t>
            </a:r>
            <a:endParaRPr lang="fa-IR" dirty="0" smtClean="0"/>
          </a:p>
          <a:p>
            <a:pPr lvl="0" algn="r" rtl="1"/>
            <a:r>
              <a:rPr lang="ar-SA" dirty="0" smtClean="0"/>
              <a:t> </a:t>
            </a:r>
            <a:endParaRPr lang="en-US" dirty="0"/>
          </a:p>
          <a:p>
            <a:pPr lvl="0" algn="r" rtl="1"/>
            <a:r>
              <a:rPr lang="fa-IR" dirty="0" smtClean="0"/>
              <a:t>6-</a:t>
            </a:r>
            <a:r>
              <a:rPr lang="ar-SA" dirty="0" smtClean="0"/>
              <a:t>همکاری </a:t>
            </a:r>
            <a:r>
              <a:rPr lang="ar-SA" dirty="0"/>
              <a:t>در برگزاری جلسات آموزشی برای اعضای شورا و مردم محله </a:t>
            </a:r>
            <a:endParaRPr lang="fa-IR" dirty="0" smtClean="0"/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7-</a:t>
            </a:r>
            <a:r>
              <a:rPr lang="ar-SA" dirty="0" smtClean="0"/>
              <a:t>فراهم </a:t>
            </a:r>
            <a:r>
              <a:rPr lang="ar-SA" dirty="0"/>
              <a:t>کردن امكانات و تسهيلات رفاهی بهداشتی و درمانی در محله و جامعه</a:t>
            </a:r>
            <a:r>
              <a:rPr lang="en-US" dirty="0"/>
              <a:t> </a:t>
            </a:r>
          </a:p>
          <a:p>
            <a:pPr algn="r"/>
            <a:endParaRPr lang="fa-IR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777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6041" y="1390104"/>
            <a:ext cx="92070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/>
              <a:t>	</a:t>
            </a:r>
            <a:r>
              <a:rPr lang="fa-IR" dirty="0" smtClean="0"/>
              <a:t>8-ارزشیابی </a:t>
            </a:r>
            <a:r>
              <a:rPr lang="fa-IR" dirty="0"/>
              <a:t>داخلی و بازنگری برنامه در صورت لزوم </a:t>
            </a:r>
          </a:p>
          <a:p>
            <a:pPr algn="r"/>
            <a:endParaRPr lang="fa-IR" dirty="0"/>
          </a:p>
          <a:p>
            <a:pPr algn="r"/>
            <a:r>
              <a:rPr lang="fa-IR" dirty="0"/>
              <a:t>	</a:t>
            </a:r>
            <a:r>
              <a:rPr lang="fa-IR" dirty="0" smtClean="0"/>
              <a:t>9-ارسال </a:t>
            </a:r>
            <a:r>
              <a:rPr lang="fa-IR" dirty="0"/>
              <a:t>ارزشیابی داخلی به معاونت بهداشت/مرکز بهداشت </a:t>
            </a:r>
            <a:r>
              <a:rPr lang="fa-IR" dirty="0" smtClean="0"/>
              <a:t>شهرستان</a:t>
            </a:r>
          </a:p>
          <a:p>
            <a:pPr algn="r"/>
            <a:endParaRPr lang="fa-IR" dirty="0"/>
          </a:p>
          <a:p>
            <a:pPr algn="r"/>
            <a:r>
              <a:rPr lang="fa-IR" dirty="0"/>
              <a:t>	</a:t>
            </a:r>
            <a:r>
              <a:rPr lang="fa-IR" dirty="0" smtClean="0"/>
              <a:t>10-ایجاد/اصلاح/تغییر </a:t>
            </a:r>
            <a:r>
              <a:rPr lang="fa-IR" dirty="0"/>
              <a:t>خط مشی های شورای شهر/روستا و شورایاری به منظور ایجاد محله و جامعه </a:t>
            </a:r>
            <a:r>
              <a:rPr lang="fa-IR" dirty="0" smtClean="0"/>
              <a:t>سالم</a:t>
            </a:r>
          </a:p>
          <a:p>
            <a:pPr algn="r"/>
            <a:endParaRPr lang="fa-IR" dirty="0"/>
          </a:p>
          <a:p>
            <a:pPr algn="r"/>
            <a:r>
              <a:rPr lang="fa-IR" dirty="0"/>
              <a:t>	</a:t>
            </a:r>
            <a:r>
              <a:rPr lang="fa-IR" dirty="0" smtClean="0"/>
              <a:t>11-شناسایی </a:t>
            </a:r>
            <a:r>
              <a:rPr lang="fa-IR" dirty="0"/>
              <a:t>و هدایت منابع شهر و روستا در جهت توسعه </a:t>
            </a:r>
            <a:r>
              <a:rPr lang="fa-IR" dirty="0" smtClean="0"/>
              <a:t>سلامت</a:t>
            </a:r>
          </a:p>
          <a:p>
            <a:pPr algn="r"/>
            <a:endParaRPr lang="fa-IR" dirty="0"/>
          </a:p>
          <a:p>
            <a:pPr algn="r"/>
            <a:r>
              <a:rPr lang="fa-IR" dirty="0"/>
              <a:t>	</a:t>
            </a:r>
            <a:r>
              <a:rPr lang="fa-IR" dirty="0" smtClean="0"/>
              <a:t>12-تقویت </a:t>
            </a:r>
            <a:r>
              <a:rPr lang="fa-IR" dirty="0"/>
              <a:t>اجرای طرح های ملی با بهره مندی از ظرفیت شوراها</a:t>
            </a:r>
          </a:p>
          <a:p>
            <a:pPr algn="r"/>
            <a:endParaRPr lang="fa-IR" dirty="0" smtClean="0"/>
          </a:p>
          <a:p>
            <a:pPr algn="r"/>
            <a:r>
              <a:rPr lang="fa-IR" dirty="0"/>
              <a:t>	</a:t>
            </a:r>
            <a:r>
              <a:rPr lang="fa-IR" dirty="0" smtClean="0"/>
              <a:t>13توانمندسازی </a:t>
            </a:r>
            <a:r>
              <a:rPr lang="fa-IR" dirty="0"/>
              <a:t>اعضای شورا در عرصه سلامت به عنوان عنصر محوری در شهرها و روستاها </a:t>
            </a:r>
          </a:p>
        </p:txBody>
      </p:sp>
    </p:spTree>
    <p:extLst>
      <p:ext uri="{BB962C8B-B14F-4D97-AF65-F5344CB8AC3E}">
        <p14:creationId xmlns:p14="http://schemas.microsoft.com/office/powerpoint/2010/main" val="205039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049" y="1228398"/>
            <a:ext cx="109202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b="1" dirty="0">
                <a:solidFill>
                  <a:srgbClr val="C00000"/>
                </a:solidFill>
              </a:rPr>
              <a:t>تعریف خودمراقبتي </a:t>
            </a:r>
            <a:r>
              <a:rPr lang="fa-IR" sz="2800" b="1" dirty="0" smtClean="0">
                <a:solidFill>
                  <a:srgbClr val="C00000"/>
                </a:solidFill>
              </a:rPr>
              <a:t>فردی</a:t>
            </a:r>
            <a:endParaRPr lang="fa-IR" sz="2800" b="1" dirty="0">
              <a:solidFill>
                <a:srgbClr val="C00000"/>
              </a:solidFill>
            </a:endParaRPr>
          </a:p>
          <a:p>
            <a:pPr algn="r"/>
            <a:endParaRPr lang="fa-IR" dirty="0">
              <a:solidFill>
                <a:srgbClr val="C00000"/>
              </a:solidFill>
            </a:endParaRPr>
          </a:p>
          <a:p>
            <a:pPr algn="r"/>
            <a:r>
              <a:rPr lang="fa-IR" dirty="0"/>
              <a:t>شامل اعمالي است اکتسابی، آگاهانه و هدفدار كه فرد براي خود، فرزندان و خانواده‌اش انجام مي‌دهد تا سالم بمانند</a:t>
            </a:r>
          </a:p>
          <a:p>
            <a:pPr algn="r"/>
            <a:endParaRPr lang="fa-IR" dirty="0"/>
          </a:p>
          <a:p>
            <a:pPr algn="r"/>
            <a:r>
              <a:rPr lang="fa-IR" dirty="0" smtClean="0"/>
              <a:t>از </a:t>
            </a:r>
            <a:r>
              <a:rPr lang="fa-IR" dirty="0"/>
              <a:t>سلامت جسمي، روانی و اجتماعی خود و خانواده خود حفاظت كند،</a:t>
            </a:r>
          </a:p>
          <a:p>
            <a:pPr algn="r"/>
            <a:endParaRPr lang="fa-IR" dirty="0"/>
          </a:p>
          <a:p>
            <a:pPr algn="r"/>
            <a:r>
              <a:rPr lang="fa-IR" dirty="0" smtClean="0"/>
              <a:t>نيازهاي </a:t>
            </a:r>
            <a:r>
              <a:rPr lang="fa-IR" dirty="0"/>
              <a:t>جسمی، رواني و اجتماعی خود و آنها را برآورده سازد</a:t>
            </a:r>
          </a:p>
          <a:p>
            <a:pPr algn="r"/>
            <a:endParaRPr lang="fa-IR" dirty="0" smtClean="0"/>
          </a:p>
          <a:p>
            <a:pPr algn="r"/>
            <a:r>
              <a:rPr lang="fa-IR" dirty="0" smtClean="0"/>
              <a:t>از </a:t>
            </a:r>
            <a:r>
              <a:rPr lang="fa-IR" dirty="0"/>
              <a:t>بيماري‌ها يا حوادث پيشگيري </a:t>
            </a:r>
            <a:r>
              <a:rPr lang="fa-IR" dirty="0" smtClean="0"/>
              <a:t>كند</a:t>
            </a:r>
            <a:endParaRPr lang="fa-IR" dirty="0"/>
          </a:p>
          <a:p>
            <a:pPr algn="r"/>
            <a:endParaRPr lang="fa-IR" dirty="0" smtClean="0"/>
          </a:p>
          <a:p>
            <a:pPr algn="r"/>
            <a:r>
              <a:rPr lang="fa-IR" dirty="0" smtClean="0"/>
              <a:t>بیماری </a:t>
            </a:r>
            <a:r>
              <a:rPr lang="fa-IR" dirty="0"/>
              <a:t>های مزمن خود و خانواده خود را مدیریت كند </a:t>
            </a:r>
            <a:endParaRPr lang="fa-IR" dirty="0" smtClean="0"/>
          </a:p>
          <a:p>
            <a:pPr algn="r"/>
            <a:endParaRPr lang="fa-IR" dirty="0"/>
          </a:p>
          <a:p>
            <a:pPr algn="r"/>
            <a:r>
              <a:rPr lang="fa-IR" dirty="0"/>
              <a:t>ا</a:t>
            </a:r>
            <a:r>
              <a:rPr lang="fa-IR" dirty="0" smtClean="0"/>
              <a:t>ز </a:t>
            </a:r>
            <a:r>
              <a:rPr lang="fa-IR" dirty="0"/>
              <a:t>سلامت خود و خانواده‌اش بعد از ابتلا به بيماري حاد يا ترخيص از بيمارستان، حفاظت كند.</a:t>
            </a:r>
          </a:p>
        </p:txBody>
      </p:sp>
    </p:spTree>
    <p:extLst>
      <p:ext uri="{BB962C8B-B14F-4D97-AF65-F5344CB8AC3E}">
        <p14:creationId xmlns:p14="http://schemas.microsoft.com/office/powerpoint/2010/main" val="153267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517" y="499760"/>
            <a:ext cx="10867697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" indent="144145" algn="just" rtl="1">
              <a:lnSpc>
                <a:spcPct val="115000"/>
              </a:lnSpc>
              <a:spcAft>
                <a:spcPts val="0"/>
              </a:spcAft>
            </a:pPr>
            <a:r>
              <a:rPr lang="fa-IR" sz="1600" dirty="0" smtClean="0">
                <a:solidFill>
                  <a:srgbClr val="C00000"/>
                </a:solidFill>
                <a:latin typeface="B Yagut" panose="000004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وظایف </a:t>
            </a:r>
            <a:r>
              <a:rPr lang="fa-IR" sz="1600" dirty="0">
                <a:solidFill>
                  <a:srgbClr val="C00000"/>
                </a:solidFill>
                <a:latin typeface="B Yagut" panose="000004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حوزه معاونت بهداشت دانشگاه­ها</a:t>
            </a:r>
            <a:r>
              <a:rPr lang="en-US" sz="1600" dirty="0">
                <a:solidFill>
                  <a:srgbClr val="C00000"/>
                </a:solidFill>
                <a:latin typeface="B Yagut" panose="000004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/ </a:t>
            </a:r>
            <a:r>
              <a:rPr lang="fa-IR" sz="1600" dirty="0">
                <a:solidFill>
                  <a:srgbClr val="C00000"/>
                </a:solidFill>
                <a:latin typeface="B Yagut" panose="000004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دانشكده­هاي علوم پزشكي و خدمات بهداشتي درماني براي اجراي برنامه خودمراقبتی </a:t>
            </a:r>
            <a:r>
              <a:rPr lang="fa-IR" sz="1600" dirty="0" smtClean="0">
                <a:solidFill>
                  <a:srgbClr val="C00000"/>
                </a:solidFill>
                <a:latin typeface="B Yagut" panose="000004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اجتماعی</a:t>
            </a:r>
          </a:p>
          <a:p>
            <a:pPr marL="40640" indent="144145" algn="just" rtl="1">
              <a:lnSpc>
                <a:spcPct val="115000"/>
              </a:lnSpc>
              <a:spcAft>
                <a:spcPts val="0"/>
              </a:spcAft>
            </a:pPr>
            <a:endParaRPr lang="fa-IR" sz="1600" dirty="0" smtClean="0">
              <a:solidFill>
                <a:srgbClr val="C00000"/>
              </a:solidFill>
              <a:latin typeface="B Yagut" panose="00000400000000000000" pitchFamily="2" charset="-78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lvl="0" algn="r" rtl="1"/>
            <a:r>
              <a:rPr lang="fa-IR" dirty="0" smtClean="0"/>
              <a:t>1-</a:t>
            </a:r>
            <a:r>
              <a:rPr lang="ar-SA" dirty="0" smtClean="0"/>
              <a:t>شناسايي </a:t>
            </a:r>
            <a:r>
              <a:rPr lang="ar-SA" dirty="0"/>
              <a:t>شوراهای شهری/ روستایی و شورایاری تحت </a:t>
            </a:r>
            <a:r>
              <a:rPr lang="ar-SA" dirty="0" smtClean="0"/>
              <a:t>پوشش</a:t>
            </a:r>
            <a:endParaRPr lang="fa-IR" dirty="0" smtClean="0"/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2-</a:t>
            </a:r>
            <a:r>
              <a:rPr lang="ar-SA" dirty="0" smtClean="0"/>
              <a:t>فراخوان </a:t>
            </a:r>
            <a:r>
              <a:rPr lang="ar-SA" dirty="0"/>
              <a:t>و دعوت شوراهای </a:t>
            </a:r>
            <a:r>
              <a:rPr lang="ar-SA" dirty="0" smtClean="0"/>
              <a:t>مذکور</a:t>
            </a:r>
            <a:endParaRPr lang="fa-IR" dirty="0" smtClean="0"/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3-برگزاری </a:t>
            </a:r>
            <a:r>
              <a:rPr lang="fa-IR" dirty="0"/>
              <a:t>جلسات با شوراها، استانداری، فرمانداری و ... به منظور معرفی برنامه و اثرات اجرای آن در محله و جامعه </a:t>
            </a:r>
            <a:endParaRPr lang="fa-IR" dirty="0" smtClean="0"/>
          </a:p>
          <a:p>
            <a:pPr lvl="0" algn="r" rtl="1"/>
            <a:r>
              <a:rPr lang="fa-IR" dirty="0" smtClean="0"/>
              <a:t>  </a:t>
            </a:r>
            <a:endParaRPr lang="en-US" dirty="0"/>
          </a:p>
          <a:p>
            <a:pPr lvl="0" algn="r" rtl="1"/>
            <a:r>
              <a:rPr lang="fa-IR" dirty="0" smtClean="0"/>
              <a:t>4-</a:t>
            </a:r>
            <a:r>
              <a:rPr lang="ar-SA" dirty="0" smtClean="0"/>
              <a:t>جلب </a:t>
            </a:r>
            <a:r>
              <a:rPr lang="ar-SA" dirty="0"/>
              <a:t>مشارکت و همکاری شوراها در زمینه توسعه سلامت شهرها و </a:t>
            </a:r>
            <a:r>
              <a:rPr lang="ar-SA" dirty="0" smtClean="0"/>
              <a:t>روستاها</a:t>
            </a:r>
            <a:endParaRPr lang="fa-IR" dirty="0" smtClean="0"/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5-</a:t>
            </a:r>
            <a:r>
              <a:rPr lang="ar-SA" dirty="0" smtClean="0"/>
              <a:t>پیگیری </a:t>
            </a:r>
            <a:r>
              <a:rPr lang="ar-SA" dirty="0"/>
              <a:t>از شوراها جهت تعیین رابط </a:t>
            </a:r>
            <a:r>
              <a:rPr lang="ar-SA" dirty="0" smtClean="0"/>
              <a:t>سلامت</a:t>
            </a:r>
            <a:endParaRPr lang="fa-IR" dirty="0" smtClean="0"/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6-</a:t>
            </a:r>
            <a:r>
              <a:rPr lang="ar-SA" dirty="0" smtClean="0"/>
              <a:t>برنامه­ريزي </a:t>
            </a:r>
            <a:r>
              <a:rPr lang="ar-SA" dirty="0"/>
              <a:t>برای برگزاری كارگاه برنامه ریزی عملیاتی مشارکتی( مجازی/ حضوري) به منظور آموزش و توانمندسازی اعضای </a:t>
            </a:r>
            <a:r>
              <a:rPr lang="ar-SA" dirty="0" smtClean="0"/>
              <a:t>شوراها</a:t>
            </a:r>
            <a:endParaRPr lang="fa-IR" dirty="0" smtClean="0"/>
          </a:p>
          <a:p>
            <a:pPr lvl="0" algn="r" rtl="1"/>
            <a:r>
              <a:rPr lang="ar-SA" dirty="0" smtClean="0"/>
              <a:t> </a:t>
            </a:r>
            <a:endParaRPr lang="en-US" dirty="0"/>
          </a:p>
          <a:p>
            <a:pPr lvl="0" algn="r" rtl="1"/>
            <a:r>
              <a:rPr lang="fa-IR" dirty="0" smtClean="0"/>
              <a:t>7-</a:t>
            </a:r>
            <a:r>
              <a:rPr lang="ar-SA" dirty="0" smtClean="0"/>
              <a:t>همکاری </a:t>
            </a:r>
            <a:r>
              <a:rPr lang="ar-SA" dirty="0"/>
              <a:t>با شوراهای مذکور در تدوین و اجرای برنامه عملیاتی </a:t>
            </a:r>
            <a:endParaRPr lang="fa-IR" dirty="0" smtClean="0"/>
          </a:p>
          <a:p>
            <a:pPr lvl="0" algn="r" rtl="1"/>
            <a:endParaRPr lang="en-US" dirty="0"/>
          </a:p>
          <a:p>
            <a:pPr marL="40640" indent="144145" algn="just" rtl="1">
              <a:lnSpc>
                <a:spcPct val="115000"/>
              </a:lnSpc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9524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828" y="901713"/>
            <a:ext cx="8975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dirty="0"/>
              <a:t>8-</a:t>
            </a:r>
            <a:r>
              <a:rPr lang="ar-SA" dirty="0"/>
              <a:t>جلب مشارکت و همکاری شوراهای شهر/روستا و شورایاری ها در طرح های مرتبط با سلامت</a:t>
            </a:r>
            <a:endParaRPr lang="fa-IR" dirty="0"/>
          </a:p>
          <a:p>
            <a:pPr lvl="0" algn="r" rtl="1"/>
            <a:endParaRPr lang="en-US" dirty="0"/>
          </a:p>
          <a:p>
            <a:pPr lvl="0" algn="r" rtl="1"/>
            <a:r>
              <a:rPr lang="fa-IR" dirty="0"/>
              <a:t>9-</a:t>
            </a:r>
            <a:r>
              <a:rPr lang="ar-SA" dirty="0"/>
              <a:t>ارزشيابي خارجی برنامه  </a:t>
            </a:r>
            <a:endParaRPr lang="fa-IR" dirty="0"/>
          </a:p>
          <a:p>
            <a:pPr lvl="0" algn="r" rtl="1"/>
            <a:endParaRPr lang="en-US" dirty="0"/>
          </a:p>
          <a:p>
            <a:pPr lvl="0" algn="r" rtl="1"/>
            <a:r>
              <a:rPr lang="fa-IR" dirty="0"/>
              <a:t>10-</a:t>
            </a:r>
            <a:r>
              <a:rPr lang="ar-SA" dirty="0"/>
              <a:t>تقدیر از شوراهای حامی </a:t>
            </a:r>
            <a:r>
              <a:rPr lang="ar-SA" dirty="0" smtClean="0"/>
              <a:t>سلامت</a:t>
            </a:r>
            <a:endParaRPr lang="en-US" dirty="0" smtClean="0"/>
          </a:p>
          <a:p>
            <a:pPr lvl="0" algn="r" rtl="1"/>
            <a:endParaRPr lang="en-US" dirty="0"/>
          </a:p>
          <a:p>
            <a:pPr lvl="0" algn="r" rtl="1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1" y="3132735"/>
            <a:ext cx="10604936" cy="1707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" algn="justLow" rtl="1">
              <a:lnSpc>
                <a:spcPct val="115000"/>
              </a:lnSpc>
              <a:spcAft>
                <a:spcPts val="0"/>
              </a:spcAft>
              <a:tabLst>
                <a:tab pos="450215" algn="r"/>
              </a:tabLst>
            </a:pPr>
            <a:r>
              <a:rPr lang="fa-I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ارزشیابی </a:t>
            </a:r>
            <a:r>
              <a:rPr lang="fa-IR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عملکرد</a:t>
            </a:r>
          </a:p>
          <a:p>
            <a:pPr marL="40640" algn="justLow" rtl="1">
              <a:lnSpc>
                <a:spcPct val="115000"/>
              </a:lnSpc>
              <a:spcAft>
                <a:spcPts val="0"/>
              </a:spcAft>
              <a:tabLst>
                <a:tab pos="450215" algn="r"/>
              </a:tabLst>
            </a:pPr>
            <a:endParaRPr lang="fa-IR" sz="16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40640" algn="justLow" rtl="1">
              <a:lnSpc>
                <a:spcPct val="115000"/>
              </a:lnSpc>
              <a:spcAft>
                <a:spcPts val="0"/>
              </a:spcAft>
              <a:tabLst>
                <a:tab pos="450215" algn="r"/>
              </a:tabLst>
            </a:pPr>
            <a:endParaRPr lang="en-US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60960" indent="144145" algn="justLow" rtl="1">
              <a:lnSpc>
                <a:spcPct val="115000"/>
              </a:lnSpc>
              <a:spcAft>
                <a:spcPts val="1000"/>
              </a:spcAft>
            </a:pPr>
            <a:r>
              <a:rPr lang="fa-IR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ارزشیابی عملکرد شامل ارزشیابی داخلی توسط شورای شهر/روستا و شورایاری ها هر شش ماه </a:t>
            </a:r>
            <a:r>
              <a:rPr lang="fa-IR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یکبار</a:t>
            </a:r>
          </a:p>
          <a:p>
            <a:pPr marL="60960" indent="144145" algn="justLow" rtl="1">
              <a:lnSpc>
                <a:spcPct val="115000"/>
              </a:lnSpc>
              <a:spcAft>
                <a:spcPts val="1000"/>
              </a:spcAft>
            </a:pPr>
            <a:r>
              <a:rPr lang="fa-IR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ارزشیابی </a:t>
            </a:r>
            <a:r>
              <a:rPr lang="fa-IR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خارجی توسط کارشناسان گروه آموزش و ارتقای سلامت (معاونت بهداشت/مرکز بهداشت شهرستان) به صورت سالانه </a:t>
            </a:r>
            <a:r>
              <a:rPr lang="fa-IR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صورت </a:t>
            </a:r>
            <a:r>
              <a:rPr lang="fa-IR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می­گیرد.  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2266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8128"/>
            <a:ext cx="1141423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b="1" dirty="0">
                <a:solidFill>
                  <a:srgbClr val="C00000"/>
                </a:solidFill>
              </a:rPr>
              <a:t>سفیر سلامت </a:t>
            </a:r>
            <a:r>
              <a:rPr lang="fa-IR" sz="2400" b="1" dirty="0" smtClean="0">
                <a:solidFill>
                  <a:srgbClr val="C00000"/>
                </a:solidFill>
              </a:rPr>
              <a:t>طلبه</a:t>
            </a:r>
            <a:endParaRPr lang="fa-IR" sz="2400" b="1" dirty="0">
              <a:solidFill>
                <a:srgbClr val="C00000"/>
              </a:solidFill>
            </a:endParaRPr>
          </a:p>
          <a:p>
            <a:pPr algn="r"/>
            <a:r>
              <a:rPr lang="fa-IR" dirty="0" smtClean="0"/>
              <a:t>به طلبه </a:t>
            </a:r>
            <a:r>
              <a:rPr lang="fa-IR" dirty="0"/>
              <a:t>داوطلب و علاقه‌مند به فراگیری و فعالیت‌ در حیطه‌های مختلف سلامت گفته </a:t>
            </a:r>
            <a:r>
              <a:rPr lang="fa-IR" dirty="0" smtClean="0"/>
              <a:t>می‌شود</a:t>
            </a:r>
            <a:endParaRPr lang="fa-IR" b="1" dirty="0" smtClean="0">
              <a:solidFill>
                <a:srgbClr val="C00000"/>
              </a:solidFill>
            </a:endParaRPr>
          </a:p>
          <a:p>
            <a:pPr algn="r"/>
            <a:endParaRPr lang="fa-IR" sz="2400" b="1" dirty="0">
              <a:solidFill>
                <a:srgbClr val="C00000"/>
              </a:solidFill>
            </a:endParaRPr>
          </a:p>
          <a:p>
            <a:pPr algn="r"/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هدف برنامه سفیرسلامت طلبه</a:t>
            </a:r>
          </a:p>
          <a:p>
            <a:pPr algn="r"/>
            <a:endParaRPr lang="fa-IR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r"/>
            <a:r>
              <a:rPr lang="fa-IR" dirty="0" smtClean="0"/>
              <a:t>به </a:t>
            </a:r>
            <a:r>
              <a:rPr lang="fa-IR" dirty="0"/>
              <a:t>منظور حمایت، تقویت و ترویج سبک زندگی سالم در مراکز حوزوی و فراهم نمودن زمینه‌های مناسب برای فعالیت­های جمعی در بین طلاب </a:t>
            </a:r>
            <a:r>
              <a:rPr lang="fa-IR" dirty="0" smtClean="0"/>
              <a:t>و</a:t>
            </a:r>
          </a:p>
          <a:p>
            <a:pPr algn="r"/>
            <a:endParaRPr lang="fa-IR" dirty="0"/>
          </a:p>
          <a:p>
            <a:pPr algn="r"/>
            <a:r>
              <a:rPr lang="fa-IR" dirty="0" smtClean="0"/>
              <a:t> </a:t>
            </a:r>
            <a:r>
              <a:rPr lang="fa-IR" dirty="0"/>
              <a:t>همچنین بهره‌گیری از توانمندی این قشر در فرهنگسازی رفتار سالم در جامعه، برنامه «سفیران سلامت طلبه» طراحی شده است. در این برنامه طلاب </a:t>
            </a:r>
            <a:endParaRPr lang="fa-IR" dirty="0" smtClean="0"/>
          </a:p>
          <a:p>
            <a:pPr algn="r"/>
            <a:endParaRPr lang="fa-IR" dirty="0"/>
          </a:p>
          <a:p>
            <a:pPr algn="r"/>
            <a:r>
              <a:rPr lang="fa-IR" dirty="0" smtClean="0"/>
              <a:t>داوطلب </a:t>
            </a:r>
            <a:r>
              <a:rPr lang="fa-IR" dirty="0"/>
              <a:t>به عنوان سفیر سلامت انتخاب و به منظور مراقبت از سلامت خود و همسانان آموزش می بینند. دستورالعمل اجرای این برنامه هر سال تدوین </a:t>
            </a:r>
            <a:r>
              <a:rPr lang="fa-IR" dirty="0" smtClean="0"/>
              <a:t>و</a:t>
            </a:r>
          </a:p>
          <a:p>
            <a:pPr algn="r"/>
            <a:endParaRPr lang="fa-IR" dirty="0"/>
          </a:p>
          <a:p>
            <a:pPr algn="r"/>
            <a:r>
              <a:rPr lang="fa-IR" dirty="0" smtClean="0"/>
              <a:t> </a:t>
            </a:r>
            <a:r>
              <a:rPr lang="fa-IR" dirty="0"/>
              <a:t>ابلاغ خواهد شد.</a:t>
            </a:r>
            <a:endParaRPr lang="en-US" dirty="0"/>
          </a:p>
          <a:p>
            <a:pPr algn="r"/>
            <a:endParaRPr lang="fa-IR" dirty="0"/>
          </a:p>
          <a:p>
            <a:pPr algn="r"/>
            <a:endParaRPr lang="fa-IR" dirty="0"/>
          </a:p>
          <a:p>
            <a:pPr algn="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98170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2773" y="280663"/>
            <a:ext cx="10173069" cy="609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69240" algn="r"/>
              </a:tabLst>
            </a:pPr>
            <a:r>
              <a:rPr lang="ar-SA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مراحل اجرای برنامه سفیر سلامت طلبه</a:t>
            </a:r>
            <a:endParaRPr lang="fa-IR" b="1" dirty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69240" algn="r"/>
              </a:tabLst>
            </a:pPr>
            <a:endParaRPr lang="fa-IR" b="1" dirty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just" rtl="1">
              <a:lnSpc>
                <a:spcPct val="115000"/>
              </a:lnSpc>
              <a:spcBef>
                <a:spcPts val="200"/>
              </a:spcBef>
              <a:tabLst>
                <a:tab pos="269240" algn="r"/>
              </a:tabLst>
            </a:pPr>
            <a:r>
              <a:rPr lang="fa-IR" b="1" dirty="0" smtClean="0">
                <a:latin typeface="Cambria" panose="020405030504060302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1-</a:t>
            </a:r>
            <a:r>
              <a:rPr lang="fa-IR" dirty="0" smtClean="0"/>
              <a:t>فراخوان </a:t>
            </a:r>
            <a:r>
              <a:rPr lang="fa-IR" dirty="0"/>
              <a:t>جذب سفیر سلامت طلبه در حوزه های علمیه با مشارکت مدیران مرکز خدمات حوزه های علمیه در منطقه تحت پوشش دانشگاه/ دانشکده و گروه آموزش و ارتقای سلامت در ابتدای سال تحصیلی حوزه.</a:t>
            </a:r>
          </a:p>
          <a:p>
            <a:pPr algn="just" rtl="1">
              <a:lnSpc>
                <a:spcPct val="115000"/>
              </a:lnSpc>
              <a:spcBef>
                <a:spcPts val="200"/>
              </a:spcBef>
              <a:tabLst>
                <a:tab pos="269240" algn="r"/>
              </a:tabLst>
            </a:pPr>
            <a:endParaRPr lang="fa-IR" dirty="0"/>
          </a:p>
          <a:p>
            <a:pPr lvl="0" algn="r" rtl="1"/>
            <a:r>
              <a:rPr lang="fa-IR" dirty="0"/>
              <a:t>2-برگزاری دوره های آموزشی حضوری/غیرحضوری برای سفیران سلامت طلبه توسط کارشناسان تخصصی مرکز بهداشت شهرستان دانشگاه/ دانشکده.</a:t>
            </a:r>
          </a:p>
          <a:p>
            <a:pPr lvl="0" algn="r" rtl="1"/>
            <a:endParaRPr lang="en-US" dirty="0"/>
          </a:p>
          <a:p>
            <a:pPr lvl="0" algn="r" rtl="1"/>
            <a:r>
              <a:rPr lang="fa-IR" dirty="0"/>
              <a:t>3-ثبت سفیران سلامت طلبه در سامانه پرونده الکترونیک (بعد از بارگذاری این برنامه در سامانه).</a:t>
            </a:r>
          </a:p>
          <a:p>
            <a:pPr lvl="0" algn="r" rtl="1"/>
            <a:r>
              <a:rPr lang="fa-IR" dirty="0"/>
              <a:t> </a:t>
            </a:r>
          </a:p>
          <a:p>
            <a:pPr lvl="0" algn="r" rtl="1"/>
            <a:r>
              <a:rPr lang="fa-IR" dirty="0"/>
              <a:t>4-تهیه شاخص درصد پوشش سفیر سلامت طلبه به صورت سالانه توسط کارشناس مسوول آموزش </a:t>
            </a:r>
          </a:p>
          <a:p>
            <a:pPr lvl="0" algn="r" rtl="1"/>
            <a:endParaRPr lang="fa-IR" dirty="0"/>
          </a:p>
          <a:p>
            <a:pPr lvl="0" algn="r" rtl="1"/>
            <a:r>
              <a:rPr lang="fa-IR" dirty="0"/>
              <a:t>4-تحلیل وضعیت شاخص توسط کارشناس مسوول آموزش و ارتقای سلامت شهرستان</a:t>
            </a:r>
          </a:p>
          <a:p>
            <a:pPr lvl="0" algn="r" rtl="1"/>
            <a:r>
              <a:rPr lang="fa-IR" dirty="0"/>
              <a:t> </a:t>
            </a:r>
          </a:p>
          <a:p>
            <a:pPr lvl="0" algn="r" rtl="1"/>
            <a:r>
              <a:rPr lang="fa-IR" dirty="0"/>
              <a:t>5-طراحی و اجرای مداخلات به منظور بهبود شاخص توسط کارشناس آموزش و ارتقای سلامت شهرستان</a:t>
            </a:r>
          </a:p>
          <a:p>
            <a:pPr lvl="0" algn="r" rtl="1"/>
            <a:r>
              <a:rPr lang="fa-IR" dirty="0"/>
              <a:t> </a:t>
            </a:r>
          </a:p>
          <a:p>
            <a:pPr lvl="0" algn="r" rtl="1"/>
            <a:r>
              <a:rPr lang="fa-IR" dirty="0"/>
              <a:t>6-پایش مستمر و ارزشیابی سالانه برنامه توسط گروه آموزش و ارتقای سلامت معاونت بهداشت دانشگاه/ دانشکده</a:t>
            </a:r>
            <a:endParaRPr lang="en-US" dirty="0"/>
          </a:p>
          <a:p>
            <a:pPr marL="342900" lvl="0" indent="-342900" algn="just" rtl="1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69240" algn="r"/>
              </a:tabLst>
            </a:pPr>
            <a:endParaRPr lang="fa-IR" b="1" dirty="0" smtClean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69240" algn="r"/>
              </a:tabLst>
            </a:pPr>
            <a:endParaRPr lang="fa-IR" b="1" dirty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69240" algn="r"/>
              </a:tabLst>
            </a:pPr>
            <a:endParaRPr lang="en-US" b="1" dirty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12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049" y="469603"/>
            <a:ext cx="107778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b="1" kern="0" dirty="0">
                <a:solidFill>
                  <a:srgbClr val="C00000"/>
                </a:solidFill>
                <a:latin typeface="B Titr" panose="00000700000000000000" pitchFamily="2" charset="-78"/>
                <a:ea typeface="Times New Roman" panose="02020603050405020304" pitchFamily="18" charset="0"/>
                <a:cs typeface="B Titr" panose="00000700000000000000" pitchFamily="2" charset="-78"/>
              </a:rPr>
              <a:t>سفیر سلامت دانش </a:t>
            </a:r>
            <a:r>
              <a:rPr lang="ar-SA" b="1" kern="0" dirty="0" smtClean="0">
                <a:solidFill>
                  <a:srgbClr val="C00000"/>
                </a:solidFill>
                <a:latin typeface="B Titr" panose="00000700000000000000" pitchFamily="2" charset="-78"/>
                <a:ea typeface="Times New Roman" panose="02020603050405020304" pitchFamily="18" charset="0"/>
                <a:cs typeface="B Titr" panose="00000700000000000000" pitchFamily="2" charset="-78"/>
              </a:rPr>
              <a:t>آموز</a:t>
            </a:r>
            <a:endParaRPr lang="en-US" b="1" kern="0" dirty="0" smtClean="0">
              <a:solidFill>
                <a:srgbClr val="C00000"/>
              </a:solidFill>
              <a:latin typeface="B Titr" panose="00000700000000000000" pitchFamily="2" charset="-78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spcAft>
                <a:spcPts val="0"/>
              </a:spcAft>
            </a:pPr>
            <a:endParaRPr lang="en-US" b="1" kern="0" dirty="0" smtClean="0">
              <a:solidFill>
                <a:srgbClr val="C00000"/>
              </a:solidFill>
              <a:latin typeface="B Titr" panose="00000700000000000000" pitchFamily="2" charset="-78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r"/>
            <a:r>
              <a:rPr lang="fa-IR" dirty="0"/>
              <a:t>به دانش </a:t>
            </a:r>
            <a:r>
              <a:rPr lang="fa-IR" dirty="0" smtClean="0"/>
              <a:t>آموز</a:t>
            </a:r>
            <a:r>
              <a:rPr lang="fa-IR" dirty="0"/>
              <a:t>داوطلب و علاقه‌مند به فراگیری و فعالیت‌ در حیطه‌های مختلف سلامت گفته </a:t>
            </a:r>
            <a:r>
              <a:rPr lang="fa-IR" dirty="0" smtClean="0"/>
              <a:t>می‌شود</a:t>
            </a:r>
          </a:p>
          <a:p>
            <a:pPr algn="r"/>
            <a:endParaRPr lang="fa-IR" b="1" dirty="0">
              <a:solidFill>
                <a:srgbClr val="C00000"/>
              </a:solidFill>
            </a:endParaRPr>
          </a:p>
          <a:p>
            <a:pPr algn="r"/>
            <a:r>
              <a:rPr lang="fa-IR" b="1" dirty="0">
                <a:solidFill>
                  <a:srgbClr val="C00000"/>
                </a:solidFill>
                <a:cs typeface="B Titr" panose="00000700000000000000" pitchFamily="2" charset="-78"/>
              </a:rPr>
              <a:t>هدف </a:t>
            </a:r>
            <a:r>
              <a:rPr lang="fa-IR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 برنامه سفیر </a:t>
            </a:r>
            <a:r>
              <a:rPr lang="fa-IR" b="1" dirty="0">
                <a:solidFill>
                  <a:srgbClr val="C00000"/>
                </a:solidFill>
                <a:cs typeface="B Titr" panose="00000700000000000000" pitchFamily="2" charset="-78"/>
              </a:rPr>
              <a:t>سلامت دانش </a:t>
            </a:r>
            <a:r>
              <a:rPr lang="fa-IR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آموزی</a:t>
            </a:r>
          </a:p>
          <a:p>
            <a:pPr algn="r"/>
            <a:endParaRPr lang="fa-IR" b="1" dirty="0" smtClean="0">
              <a:solidFill>
                <a:srgbClr val="C00000"/>
              </a:solidFill>
            </a:endParaRPr>
          </a:p>
          <a:p>
            <a:pPr algn="r"/>
            <a:r>
              <a:rPr lang="ar-SA" dirty="0"/>
              <a:t>با توجه به شيوع عوامل خطرساز در بين گروه سني كودكان و نوجوانان كشورمان و اهميت پيشگيري از بيماري‌ها، توانمندسازی دانش </a:t>
            </a:r>
            <a:r>
              <a:rPr lang="ar-SA" dirty="0" smtClean="0"/>
              <a:t>آموزان</a:t>
            </a:r>
            <a:endParaRPr lang="en-US" dirty="0" smtClean="0"/>
          </a:p>
          <a:p>
            <a:pPr algn="r"/>
            <a:endParaRPr lang="en-US" dirty="0"/>
          </a:p>
          <a:p>
            <a:pPr algn="r"/>
            <a:r>
              <a:rPr lang="ar-SA" dirty="0" smtClean="0"/>
              <a:t> </a:t>
            </a:r>
            <a:r>
              <a:rPr lang="ar-SA" dirty="0"/>
              <a:t>برای مراقبت از سلامت خود امری ضروری است</a:t>
            </a:r>
            <a:r>
              <a:rPr lang="ar-SA" dirty="0" smtClean="0"/>
              <a:t>.</a:t>
            </a:r>
            <a:endParaRPr lang="en-US" dirty="0" smtClean="0"/>
          </a:p>
          <a:p>
            <a:pPr algn="r"/>
            <a:endParaRPr lang="en-US" dirty="0" smtClean="0"/>
          </a:p>
          <a:p>
            <a:pPr algn="r"/>
            <a:r>
              <a:rPr lang="ar-SA" dirty="0" smtClean="0"/>
              <a:t> </a:t>
            </a:r>
            <a:r>
              <a:rPr lang="ar-SA" dirty="0"/>
              <a:t>به همین منظور برنامه «سفیر سلامت دانش آموز» طراحی شده است</a:t>
            </a:r>
            <a:r>
              <a:rPr lang="ar-SA" dirty="0" smtClean="0"/>
              <a:t>.</a:t>
            </a:r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ar-SA" dirty="0" smtClean="0"/>
              <a:t> </a:t>
            </a:r>
            <a:r>
              <a:rPr lang="fa-IR" dirty="0"/>
              <a:t>در این برنامه دانش آموزان داوطلب به عنوان سفیر سلامت انتخاب و به منظور مراقبت از سلامت خود و همسانان آموزش می </a:t>
            </a:r>
            <a:r>
              <a:rPr lang="fa-IR" dirty="0" smtClean="0"/>
              <a:t>بینند</a:t>
            </a:r>
          </a:p>
          <a:p>
            <a:pPr algn="r"/>
            <a:endParaRPr lang="fa-IR" dirty="0"/>
          </a:p>
          <a:p>
            <a:pPr algn="r"/>
            <a:r>
              <a:rPr lang="fa-IR" dirty="0" smtClean="0"/>
              <a:t>دستورالعمل </a:t>
            </a:r>
            <a:r>
              <a:rPr lang="fa-IR" dirty="0"/>
              <a:t>اجرای این برنامه هر سال تدوین و ابلاغ خواهد شد.</a:t>
            </a:r>
            <a:endParaRPr lang="en-US" dirty="0"/>
          </a:p>
          <a:p>
            <a:pPr algn="r"/>
            <a:endParaRPr lang="fa-IR" b="1" dirty="0">
              <a:solidFill>
                <a:srgbClr val="C00000"/>
              </a:solidFill>
            </a:endParaRPr>
          </a:p>
          <a:p>
            <a:pPr algn="r"/>
            <a:endParaRPr lang="fa-IR" b="1" dirty="0">
              <a:solidFill>
                <a:srgbClr val="C00000"/>
              </a:solidFill>
            </a:endParaRPr>
          </a:p>
          <a:p>
            <a:pPr algn="r"/>
            <a:endParaRPr lang="fa-IR" dirty="0"/>
          </a:p>
          <a:p>
            <a:pPr algn="r" rtl="1">
              <a:spcAft>
                <a:spcPts val="0"/>
              </a:spcAft>
            </a:pPr>
            <a:endParaRPr lang="en-US" b="1" kern="0" dirty="0">
              <a:solidFill>
                <a:srgbClr val="C00000"/>
              </a:solidFill>
              <a:latin typeface="B Titr" panose="00000700000000000000" pitchFamily="2" charset="-78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6960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9592" y="606484"/>
            <a:ext cx="3925755" cy="727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44145" algn="r" rtl="1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tabLst>
                <a:tab pos="269240" algn="r"/>
              </a:tabLst>
            </a:pPr>
            <a:r>
              <a:rPr lang="ar-SA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مراحل اجرای برنامه سفیر سلامت دانش </a:t>
            </a:r>
            <a:r>
              <a:rPr lang="ar-SA" b="1" dirty="0" smtClean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آموز</a:t>
            </a:r>
            <a:endParaRPr lang="fa-IR" b="1" dirty="0" smtClean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indent="144145" algn="just" rtl="1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tabLst>
                <a:tab pos="269240" algn="r"/>
              </a:tabLst>
            </a:pPr>
            <a:endParaRPr lang="en-US" b="1" dirty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7766" y="1334440"/>
            <a:ext cx="10152992" cy="3726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  <a:spcAft>
                <a:spcPts val="1000"/>
              </a:spcAft>
            </a:pPr>
            <a:r>
              <a:rPr lang="fa-IR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1-فراخوان </a:t>
            </a:r>
            <a:r>
              <a:rPr lang="fa-IR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جذب سفیر سلامت دانش آموز در مدارس با مشارکت مسوولین اداره سلامت و تندرستی آموزش و پرورش در منطقه تحت پوشش </a:t>
            </a:r>
            <a:r>
              <a:rPr lang="fa-IR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گروه </a:t>
            </a:r>
            <a:r>
              <a:rPr lang="fa-IR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آموزش و ارتقای سلامت در ابتدای سال تحصیلی</a:t>
            </a:r>
            <a:r>
              <a:rPr lang="fa-IR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pPr lvl="0" algn="just" rtl="1">
              <a:lnSpc>
                <a:spcPct val="115000"/>
              </a:lnSpc>
              <a:spcAft>
                <a:spcPts val="1000"/>
              </a:spcAft>
            </a:pPr>
            <a:endParaRPr lang="en-US" sz="1400" dirty="0">
              <a:latin typeface="B Yagut" panose="00000400000000000000" pitchFamily="2" charset="-7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/>
            <a:r>
              <a:rPr lang="fa-IR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2-هماهنگی </a:t>
            </a:r>
            <a:r>
              <a:rPr lang="fa-IR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و برنامه ریزی جهت برگزاری دوره های آموزشی حضوری/ غیرحضوری برای سفیران سلامت دانش آموز توسط کارشناس آموزش و ارتقای سلامت </a:t>
            </a:r>
            <a:r>
              <a:rPr lang="fa-IR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شهرستان</a:t>
            </a:r>
          </a:p>
          <a:p>
            <a:pPr lvl="0" algn="r" rtl="1"/>
            <a:endParaRPr lang="fa-IR" dirty="0" smtClean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0" algn="r" rtl="1"/>
            <a:r>
              <a:rPr lang="fa-IR" dirty="0" smtClean="0">
                <a:cs typeface="B Nazanin" panose="00000400000000000000" pitchFamily="2" charset="-78"/>
              </a:rPr>
              <a:t>3-</a:t>
            </a:r>
            <a:r>
              <a:rPr lang="fa-IR" dirty="0" smtClean="0"/>
              <a:t>برگزاری </a:t>
            </a:r>
            <a:r>
              <a:rPr lang="fa-IR" dirty="0"/>
              <a:t>دوره های آموزشی حضوری/غیرحضوری برای سفیران سلامت دانش آموز توسط مراقب سلامت</a:t>
            </a:r>
            <a:r>
              <a:rPr lang="fa-IR" baseline="30000" dirty="0"/>
              <a:t>*</a:t>
            </a:r>
            <a:r>
              <a:rPr lang="fa-IR" dirty="0"/>
              <a:t>/ </a:t>
            </a:r>
            <a:r>
              <a:rPr lang="fa-IR" dirty="0" smtClean="0"/>
              <a:t>بهورز</a:t>
            </a:r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4-ثبت </a:t>
            </a:r>
            <a:r>
              <a:rPr lang="fa-IR" dirty="0"/>
              <a:t>سفیران سلامت دانش آموز در سامانه پرونده الکترونیک توسط مراقب سلامت/ بهورز (بعد از بارگذاری این برنامه در سامانه).</a:t>
            </a:r>
            <a:endParaRPr lang="fa-IR" dirty="0" smtClean="0"/>
          </a:p>
          <a:p>
            <a:pPr lvl="0" algn="r" rtl="1"/>
            <a:endParaRPr lang="fa-IR" dirty="0" smtClean="0"/>
          </a:p>
          <a:p>
            <a:pPr lvl="0" algn="r" rtl="1"/>
            <a:r>
              <a:rPr lang="fa-IR" dirty="0" smtClean="0"/>
              <a:t>5-تهیه </a:t>
            </a:r>
            <a:r>
              <a:rPr lang="fa-IR" dirty="0"/>
              <a:t>شاخص درصد پوشش سفیر سلامت دانش آموز به صورت سالانه توسط کارشناس مسوول آموزش و ارتقای سلامت </a:t>
            </a:r>
            <a:r>
              <a:rPr lang="fa-IR" dirty="0" smtClean="0"/>
              <a:t>شهرستان</a:t>
            </a:r>
          </a:p>
          <a:p>
            <a:pPr lvl="0" algn="r" rtl="1"/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3493444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7683" y="1392649"/>
            <a:ext cx="944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endParaRPr lang="fa-IR" dirty="0" smtClean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r>
              <a:rPr lang="fa-IR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endParaRPr lang="fa-IR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587062" y="1392649"/>
            <a:ext cx="923859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dirty="0"/>
              <a:t>6-تحلیل وضعیت شاخص توسط کارشناس مسوول آموزش و ارتقای سلامت </a:t>
            </a:r>
            <a:r>
              <a:rPr lang="fa-IR" dirty="0" smtClean="0"/>
              <a:t>شهرستان</a:t>
            </a:r>
          </a:p>
          <a:p>
            <a:pPr lvl="0" algn="r" rtl="1"/>
            <a:endParaRPr lang="fa-IR" dirty="0"/>
          </a:p>
          <a:p>
            <a:pPr lvl="0" algn="r" rtl="1"/>
            <a:r>
              <a:rPr lang="fa-IR" dirty="0"/>
              <a:t>7-طراحی و اجرای مداخلات به منظور بهبود شاخص توسط کارشناس آموزش و ارتقای سلامت شهرستان</a:t>
            </a:r>
          </a:p>
          <a:p>
            <a:pPr lvl="0" algn="r" rtl="1"/>
            <a:endParaRPr lang="fa-IR" dirty="0"/>
          </a:p>
          <a:p>
            <a:pPr lvl="0" algn="r" rtl="1"/>
            <a:r>
              <a:rPr lang="fa-IR" dirty="0"/>
              <a:t>8-پایش مستمر و ارزشیابی سالانه برنامه توسط گروه آموزش و ارتقای سلامت معاونت بهداشت </a:t>
            </a:r>
            <a:r>
              <a:rPr lang="fa-IR" dirty="0" smtClean="0"/>
              <a:t>دانشگاه</a:t>
            </a:r>
          </a:p>
          <a:p>
            <a:pPr lvl="0" algn="r" rtl="1"/>
            <a:endParaRPr lang="fa-IR" dirty="0" smtClean="0"/>
          </a:p>
          <a:p>
            <a:pPr lvl="0" algn="r" rtl="1"/>
            <a:r>
              <a:rPr lang="fa-IR" sz="1600" dirty="0" smtClean="0">
                <a:solidFill>
                  <a:srgbClr val="C00000"/>
                </a:solidFill>
                <a:latin typeface="B Yagut" panose="000004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توجه </a:t>
            </a:r>
          </a:p>
          <a:p>
            <a:pPr lvl="0" algn="r" rtl="1"/>
            <a:endParaRPr lang="fa-IR" sz="1600" dirty="0">
              <a:solidFill>
                <a:srgbClr val="C00000"/>
              </a:solidFill>
              <a:latin typeface="B Yagut" panose="00000400000000000000" pitchFamily="2" charset="-78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lvl="0" algn="r" rtl="1"/>
            <a:r>
              <a:rPr lang="fa-IR" sz="1600" dirty="0">
                <a:solidFill>
                  <a:srgbClr val="C00000"/>
                </a:solidFill>
                <a:latin typeface="B Yagut" panose="000004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در مدارس دارای مربی بهداشت (مراقب سلامت) برای برگزاری دوره های آموزشی از ظرفیت مربی بهداشت استفاده شود</a:t>
            </a:r>
            <a:r>
              <a:rPr lang="fa-IR" sz="1600" dirty="0">
                <a:latin typeface="B Yagut" panose="00000400000000000000" pitchFamily="2" charset="-78"/>
                <a:ea typeface="Calibri" panose="020F0502020204030204" pitchFamily="34" charset="0"/>
              </a:rPr>
              <a:t>.</a:t>
            </a:r>
          </a:p>
          <a:p>
            <a:pPr lvl="0" algn="r" rtl="1"/>
            <a:endParaRPr lang="en-US" sz="1600" dirty="0">
              <a:latin typeface="B Yagut" panose="00000400000000000000" pitchFamily="2" charset="-7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92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5117" y="555749"/>
            <a:ext cx="10030109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2000" b="1" kern="0" dirty="0">
                <a:solidFill>
                  <a:srgbClr val="C00000"/>
                </a:solidFill>
                <a:latin typeface="B Titr" panose="00000700000000000000" pitchFamily="2" charset="-78"/>
                <a:ea typeface="Times New Roman" panose="02020603050405020304" pitchFamily="18" charset="0"/>
                <a:cs typeface="B Titr" panose="00000700000000000000" pitchFamily="2" charset="-78"/>
              </a:rPr>
              <a:t>سفیر سلامت </a:t>
            </a:r>
            <a:r>
              <a:rPr lang="ar-SA" sz="2000" b="1" kern="0" dirty="0" smtClean="0">
                <a:solidFill>
                  <a:srgbClr val="C00000"/>
                </a:solidFill>
                <a:latin typeface="B Titr" panose="00000700000000000000" pitchFamily="2" charset="-78"/>
                <a:ea typeface="Times New Roman" panose="02020603050405020304" pitchFamily="18" charset="0"/>
                <a:cs typeface="B Titr" panose="00000700000000000000" pitchFamily="2" charset="-78"/>
              </a:rPr>
              <a:t>دانشجو</a:t>
            </a:r>
            <a:endParaRPr lang="fa-IR" sz="2000" b="1" kern="0" dirty="0" smtClean="0">
              <a:solidFill>
                <a:srgbClr val="C00000"/>
              </a:solidFill>
              <a:latin typeface="B Titr" panose="00000700000000000000" pitchFamily="2" charset="-78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spcAft>
                <a:spcPts val="0"/>
              </a:spcAft>
            </a:pPr>
            <a:endParaRPr lang="fa-IR" b="1" kern="0" dirty="0" smtClean="0">
              <a:solidFill>
                <a:srgbClr val="C00000"/>
              </a:solidFill>
              <a:latin typeface="B Titr" panose="00000700000000000000" pitchFamily="2" charset="-78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به </a:t>
            </a:r>
            <a:r>
              <a:rPr lang="fa-IR" dirty="0" smtClean="0">
                <a:cs typeface="B Titr" panose="00000700000000000000" pitchFamily="2" charset="-78"/>
              </a:rPr>
              <a:t>دانشجوی داوطلب و </a:t>
            </a:r>
            <a:r>
              <a:rPr lang="fa-IR" dirty="0">
                <a:cs typeface="B Titr" panose="00000700000000000000" pitchFamily="2" charset="-78"/>
              </a:rPr>
              <a:t>علاقه‌مند به فراگیری و فعالیت‌ در حیطه‌های مختلف سلامت گفته </a:t>
            </a:r>
            <a:r>
              <a:rPr lang="fa-IR" dirty="0" smtClean="0">
                <a:cs typeface="B Titr" panose="00000700000000000000" pitchFamily="2" charset="-78"/>
              </a:rPr>
              <a:t>می‌شود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/>
              <a:t>به منظور حمایت، تقویت و ترویج سبک زندگی سالم در دانشگاه­ها و فراهم نمودن زمینه‌های مناسب برای فعالیت­های </a:t>
            </a:r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جمعی </a:t>
            </a:r>
            <a:r>
              <a:rPr lang="fa-IR" dirty="0"/>
              <a:t>در بین دانشجویان در راستای فرهنگ‌سازی رفتار سالم، برنامه «سفیران سلامت دانشجو» طراحی شده است. </a:t>
            </a:r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 دراین </a:t>
            </a:r>
            <a:r>
              <a:rPr lang="fa-IR" dirty="0"/>
              <a:t>برنامه دانشجویان داوطلب به عنوان سفیر سلامت انتخاب و به منظور مراقبت از سلامت خود و همسانان آموزش </a:t>
            </a:r>
            <a:r>
              <a:rPr lang="fa-IR" dirty="0" smtClean="0"/>
              <a:t>می بینند 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دستورالعمل </a:t>
            </a:r>
            <a:r>
              <a:rPr lang="fa-IR" dirty="0"/>
              <a:t>اجرای این برنامه هر سال تدوین و ابلاغ خواهد شد.</a:t>
            </a:r>
            <a:endParaRPr lang="en-US" dirty="0"/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>
              <a:spcAft>
                <a:spcPts val="0"/>
              </a:spcAft>
            </a:pPr>
            <a:endParaRPr lang="en-US" sz="1500" b="1" kern="0" dirty="0">
              <a:effectLst/>
              <a:latin typeface="B Titr" panose="00000700000000000000" pitchFamily="2" charset="-78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156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0429" y="1038027"/>
            <a:ext cx="9827172" cy="4178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solidFill>
                  <a:srgbClr val="C00000"/>
                </a:solidFill>
                <a:cs typeface="B Titr" panose="00000700000000000000" pitchFamily="2" charset="-78"/>
              </a:rPr>
              <a:t>مراحل اجرای برنامه سفیر سلامت </a:t>
            </a:r>
            <a:r>
              <a:rPr lang="ar-SA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دانشج</a:t>
            </a:r>
            <a:r>
              <a:rPr lang="fa-IR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و</a:t>
            </a: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endParaRPr lang="fa-IR" dirty="0">
              <a:cs typeface="B Nazanin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1-فراخوان </a:t>
            </a:r>
            <a:r>
              <a:rPr lang="fa-IR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جذب سفیر سلامت دانشجو در دانشگاه/ دانشکده ها با مشارکت مسوولین دانشگاه/ دانشکده ها در منطقه تحت پوشش دانشگاه/ دانشکده و گروه آموزش و ارتقای سلامت در ابتدای سال </a:t>
            </a:r>
            <a:r>
              <a:rPr lang="fa-IR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تحصیلی</a:t>
            </a:r>
            <a:endParaRPr lang="fa-IR" sz="1400" dirty="0" smtClean="0">
              <a:latin typeface="B Yagut" panose="00000400000000000000" pitchFamily="2" charset="-7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2-</a:t>
            </a:r>
            <a:r>
              <a:rPr lang="fa-IR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-هماهنگی 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 برنامه ریزی جهت برگزاری دوره های آموزشی حضوری/ غیرحضوری برای سفیران سلامت دانشجو توسط کارشناس آموزش </a:t>
            </a:r>
            <a:r>
              <a:rPr lang="fa-IR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endParaRPr lang="fa-IR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0" algn="r" rtl="1"/>
            <a:r>
              <a:rPr lang="fa-IR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ارتقای سلامت شهرستان/ گروه آموزش و ارتقای سلامت معاونت بهداشت دانشگاه/ دانشکده</a:t>
            </a:r>
            <a:r>
              <a:rPr lang="fa-IR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pPr lvl="0" algn="r" rtl="1"/>
            <a:endParaRPr lang="fa-IR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r" rtl="1"/>
            <a:r>
              <a:rPr lang="fa-IR" dirty="0" smtClean="0"/>
              <a:t>3- </a:t>
            </a:r>
            <a:r>
              <a:rPr lang="fa-IR" dirty="0"/>
              <a:t>برگزاری دوره های آموزشی حضوری/غیرحضوری برای سفیران سلامت دانشجو توسط کارشناسان تخصصی مرکز بهداشت </a:t>
            </a:r>
            <a:r>
              <a:rPr lang="fa-IR" dirty="0" smtClean="0"/>
              <a:t>شهرستان</a:t>
            </a:r>
          </a:p>
          <a:p>
            <a:pPr lvl="0" algn="r" rtl="1"/>
            <a:endParaRPr lang="fa-IR" dirty="0" smtClean="0"/>
          </a:p>
          <a:p>
            <a:pPr lvl="0" algn="r" rtl="1"/>
            <a:r>
              <a:rPr lang="fa-IR" dirty="0" smtClean="0"/>
              <a:t>4-ثبت </a:t>
            </a:r>
            <a:r>
              <a:rPr lang="fa-IR" dirty="0"/>
              <a:t>سفیران سلامت دانشجو در سامانه پرونده الکترونیک توسط مراقب سلامت (بعد از بارگذاری این برنامه در سامانه).</a:t>
            </a:r>
            <a:endParaRPr lang="en-US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56045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1034" y="935578"/>
            <a:ext cx="9816662" cy="309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  <a:spcAft>
                <a:spcPts val="1000"/>
              </a:spcAft>
            </a:pPr>
            <a:r>
              <a:rPr lang="fa-IR" b="1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5- تهیه </a:t>
            </a:r>
            <a:r>
              <a:rPr lang="fa-IR" b="1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شاخص درصد پوشش سفیر سلامت دانشجو به صورت سالانه توسط کارشناس آموزش و ارتقای سلامت </a:t>
            </a:r>
            <a:r>
              <a:rPr lang="fa-IR" b="1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شهرستان</a:t>
            </a:r>
          </a:p>
          <a:p>
            <a:pPr lvl="0" algn="just" rtl="1">
              <a:lnSpc>
                <a:spcPct val="115000"/>
              </a:lnSpc>
              <a:spcAft>
                <a:spcPts val="1000"/>
              </a:spcAft>
            </a:pPr>
            <a:endParaRPr lang="fa-IR" b="1" dirty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0" algn="just" rtl="1">
              <a:lnSpc>
                <a:spcPct val="115000"/>
              </a:lnSpc>
              <a:spcAft>
                <a:spcPts val="1000"/>
              </a:spcAft>
            </a:pPr>
            <a:r>
              <a:rPr lang="fa-IR" b="1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6- تحلیل </a:t>
            </a:r>
            <a:r>
              <a:rPr lang="fa-IR" b="1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وضعیت شاخص توسط کارشناس آموزش و ارتقای سلامت </a:t>
            </a:r>
            <a:r>
              <a:rPr lang="fa-IR" b="1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شهرستان</a:t>
            </a:r>
          </a:p>
          <a:p>
            <a:pPr lvl="0" algn="just" rtl="1">
              <a:lnSpc>
                <a:spcPct val="115000"/>
              </a:lnSpc>
              <a:spcAft>
                <a:spcPts val="1000"/>
              </a:spcAft>
            </a:pPr>
            <a:endParaRPr lang="fa-IR" b="1" dirty="0" smtClean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0" algn="just" rtl="1">
              <a:lnSpc>
                <a:spcPct val="115000"/>
              </a:lnSpc>
              <a:spcAft>
                <a:spcPts val="1000"/>
              </a:spcAft>
            </a:pPr>
            <a:r>
              <a:rPr lang="fa-IR" b="1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7- طراحی </a:t>
            </a:r>
            <a:r>
              <a:rPr lang="fa-IR" b="1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و اجرای مداخلات به منظور بهبود شاخص توسط کارشناس آموزش و ارتقای سلامت </a:t>
            </a:r>
            <a:r>
              <a:rPr lang="fa-IR" b="1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شهرستان</a:t>
            </a:r>
          </a:p>
          <a:p>
            <a:pPr lvl="0" algn="just" rtl="1">
              <a:lnSpc>
                <a:spcPct val="115000"/>
              </a:lnSpc>
              <a:spcAft>
                <a:spcPts val="1000"/>
              </a:spcAft>
            </a:pPr>
            <a:endParaRPr lang="fa-IR" b="1" dirty="0" smtClean="0">
              <a:latin typeface="B Yagut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0" algn="just" rtl="1">
              <a:lnSpc>
                <a:spcPct val="115000"/>
              </a:lnSpc>
              <a:spcAft>
                <a:spcPts val="1000"/>
              </a:spcAft>
            </a:pPr>
            <a:r>
              <a:rPr lang="fa-IR" b="1" dirty="0" smtClean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8-پایش </a:t>
            </a:r>
            <a:r>
              <a:rPr lang="fa-IR" b="1" dirty="0">
                <a:latin typeface="B Yagut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مستمر و ارزشیابی سالانه برنامه توسط گروه آموزش و ارتقای سلامت معاونت بهداشت دانشگاه/ دانشکده.</a:t>
            </a:r>
            <a:endParaRPr lang="en-US" sz="1400" b="1" dirty="0">
              <a:effectLst/>
              <a:latin typeface="B Yagut" panose="00000400000000000000" pitchFamily="2" charset="-7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0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268" y="862253"/>
            <a:ext cx="1105688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2000" b="1" kern="0" dirty="0">
                <a:solidFill>
                  <a:srgbClr val="C00000"/>
                </a:solidFill>
                <a:latin typeface="B Titr" panose="00000700000000000000" pitchFamily="2" charset="-78"/>
                <a:ea typeface="Times New Roman" panose="02020603050405020304" pitchFamily="18" charset="0"/>
                <a:cs typeface="B Titr" panose="00000700000000000000" pitchFamily="2" charset="-78"/>
              </a:rPr>
              <a:t>برنامه خودمراقبتي </a:t>
            </a:r>
            <a:r>
              <a:rPr lang="ar-SA" sz="2000" b="1" kern="0" dirty="0" smtClean="0">
                <a:solidFill>
                  <a:srgbClr val="C00000"/>
                </a:solidFill>
                <a:latin typeface="B Titr" panose="00000700000000000000" pitchFamily="2" charset="-78"/>
                <a:ea typeface="Times New Roman" panose="02020603050405020304" pitchFamily="18" charset="0"/>
                <a:cs typeface="B Titr" panose="00000700000000000000" pitchFamily="2" charset="-78"/>
              </a:rPr>
              <a:t>فردي</a:t>
            </a:r>
            <a:endParaRPr lang="fa-IR" sz="2000" b="1" kern="0" dirty="0" smtClean="0">
              <a:solidFill>
                <a:srgbClr val="C00000"/>
              </a:solidFill>
              <a:latin typeface="B Titr" panose="00000700000000000000" pitchFamily="2" charset="-78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spcAft>
                <a:spcPts val="0"/>
              </a:spcAft>
            </a:pPr>
            <a:endParaRPr lang="en-US" sz="2000" b="1" kern="0" dirty="0">
              <a:solidFill>
                <a:srgbClr val="C00000"/>
              </a:solidFill>
              <a:latin typeface="B Titr" panose="00000700000000000000" pitchFamily="2" charset="-78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r"/>
            <a:r>
              <a:rPr lang="fa-IR" sz="2000" b="1" dirty="0">
                <a:solidFill>
                  <a:srgbClr val="C00000"/>
                </a:solidFill>
                <a:latin typeface="BZar"/>
                <a:ea typeface="Calibri" panose="020F0502020204030204" pitchFamily="34" charset="0"/>
                <a:cs typeface="B Nazanin" panose="00000400000000000000" pitchFamily="2" charset="-78"/>
              </a:rPr>
              <a:t>هدف </a:t>
            </a:r>
            <a:r>
              <a:rPr lang="fa-IR" dirty="0">
                <a:latin typeface="BZar"/>
                <a:ea typeface="Calibri" panose="020F0502020204030204" pitchFamily="34" charset="0"/>
                <a:cs typeface="B Nazanin" panose="00000400000000000000" pitchFamily="2" charset="-78"/>
              </a:rPr>
              <a:t>در اين رويكرد؛ تربيت يك نفر سفير سلامت به ازاي هر خانواده </a:t>
            </a:r>
            <a:r>
              <a:rPr lang="fa-IR" dirty="0" smtClean="0">
                <a:latin typeface="BZar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</a:p>
          <a:p>
            <a:pPr algn="r"/>
            <a:endParaRPr lang="fa-IR" dirty="0" smtClean="0">
              <a:latin typeface="BZar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</a:rPr>
              <a:t>- </a:t>
            </a:r>
            <a:r>
              <a:rPr lang="fa-IR" dirty="0" smtClean="0"/>
              <a:t>سفير </a:t>
            </a:r>
            <a:r>
              <a:rPr lang="fa-IR" dirty="0"/>
              <a:t>سلامت دوره‌هاي آموزشي زير (بر اساس بسته آموزشي سفير سلامت) را به صورت حضوري / مجازی </a:t>
            </a:r>
            <a:r>
              <a:rPr lang="fa-IR" dirty="0" smtClean="0"/>
              <a:t>مي‌گذراند</a:t>
            </a:r>
          </a:p>
          <a:p>
            <a:pPr algn="r" rtl="1"/>
            <a:endParaRPr lang="en-US" dirty="0"/>
          </a:p>
          <a:p>
            <a:pPr lvl="0" algn="r" rtl="1"/>
            <a:r>
              <a:rPr lang="fa-IR" dirty="0" smtClean="0">
                <a:solidFill>
                  <a:srgbClr val="FF0000"/>
                </a:solidFill>
              </a:rPr>
              <a:t>-  </a:t>
            </a:r>
            <a:r>
              <a:rPr lang="ar-SA" dirty="0" smtClean="0"/>
              <a:t>راهنماهاي </a:t>
            </a:r>
            <a:r>
              <a:rPr lang="ar-SA" dirty="0"/>
              <a:t>ملی خودمراقبتی</a:t>
            </a:r>
            <a:r>
              <a:rPr lang="fa-IR" dirty="0"/>
              <a:t> </a:t>
            </a:r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>(</a:t>
            </a:r>
            <a:r>
              <a:rPr lang="fa-IR" u="sng" dirty="0">
                <a:solidFill>
                  <a:srgbClr val="C00000"/>
                </a:solidFill>
                <a:cs typeface="B Titr" panose="00000700000000000000" pitchFamily="2" charset="-78"/>
              </a:rPr>
              <a:t>ناخوشي‌ جزيي، سبك زندگي سالم، خطرسنجی بیماری های قلبی عروقی و سرطان ها، بسته های هر خانه یک پایگاه سلامت و </a:t>
            </a:r>
            <a:r>
              <a:rPr lang="fa-IR" u="sng" dirty="0" smtClean="0">
                <a:solidFill>
                  <a:srgbClr val="C00000"/>
                </a:solidFill>
                <a:cs typeface="B Titr" panose="00000700000000000000" pitchFamily="2" charset="-78"/>
              </a:rPr>
              <a:t>...)</a:t>
            </a:r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>
                <a:solidFill>
                  <a:srgbClr val="FF0000"/>
                </a:solidFill>
              </a:rPr>
              <a:t>-  </a:t>
            </a:r>
            <a:r>
              <a:rPr lang="ar-SA" dirty="0" smtClean="0"/>
              <a:t>آشنايي </a:t>
            </a:r>
            <a:r>
              <a:rPr lang="ar-SA" dirty="0"/>
              <a:t>با سامانه های آموزش </a:t>
            </a:r>
            <a:r>
              <a:rPr lang="ar-SA" dirty="0" smtClean="0"/>
              <a:t>سلامت</a:t>
            </a:r>
            <a:endParaRPr lang="fa-IR" dirty="0" smtClean="0"/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>
                <a:solidFill>
                  <a:srgbClr val="FF0000"/>
                </a:solidFill>
              </a:rPr>
              <a:t>-  </a:t>
            </a:r>
            <a:r>
              <a:rPr lang="fa-IR" dirty="0" smtClean="0"/>
              <a:t>ساير </a:t>
            </a:r>
            <a:r>
              <a:rPr lang="fa-IR" dirty="0"/>
              <a:t>دوره‌هاي آموزشي مبتنی بر نیاز فرد/ خانواده/ نيازسنجي سلامت جامعه</a:t>
            </a:r>
            <a:endParaRPr lang="en-US" dirty="0"/>
          </a:p>
          <a:p>
            <a:pPr algn="r" rtl="1"/>
            <a:r>
              <a:rPr lang="en-US" b="1" dirty="0"/>
              <a:t> </a:t>
            </a:r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78522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06776"/>
          </a:xfrm>
        </p:spPr>
        <p:txBody>
          <a:bodyPr>
            <a:normAutofit/>
          </a:bodyPr>
          <a:lstStyle/>
          <a:p>
            <a:pPr algn="ctr"/>
            <a:r>
              <a:rPr lang="fa-IR" sz="3600" dirty="0"/>
              <a:t>اهداف </a:t>
            </a:r>
            <a:r>
              <a:rPr lang="fa-IR" sz="3600" dirty="0" smtClean="0"/>
              <a:t>برنامه‌های </a:t>
            </a:r>
            <a:r>
              <a:rPr lang="fa-IR" sz="3600" dirty="0"/>
              <a:t>خودمراقبتی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063359"/>
              </p:ext>
            </p:extLst>
          </p:nvPr>
        </p:nvGraphicFramePr>
        <p:xfrm>
          <a:off x="921758" y="893380"/>
          <a:ext cx="10409443" cy="560456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022189">
                  <a:extLst>
                    <a:ext uri="{9D8B030D-6E8A-4147-A177-3AD203B41FA5}">
                      <a16:colId xmlns:a16="http://schemas.microsoft.com/office/drawing/2014/main" val="1917091763"/>
                    </a:ext>
                  </a:extLst>
                </a:gridCol>
                <a:gridCol w="2553262">
                  <a:extLst>
                    <a:ext uri="{9D8B030D-6E8A-4147-A177-3AD203B41FA5}">
                      <a16:colId xmlns:a16="http://schemas.microsoft.com/office/drawing/2014/main" val="1593670311"/>
                    </a:ext>
                  </a:extLst>
                </a:gridCol>
                <a:gridCol w="1627203">
                  <a:extLst>
                    <a:ext uri="{9D8B030D-6E8A-4147-A177-3AD203B41FA5}">
                      <a16:colId xmlns:a16="http://schemas.microsoft.com/office/drawing/2014/main" val="2133779388"/>
                    </a:ext>
                  </a:extLst>
                </a:gridCol>
                <a:gridCol w="1050903">
                  <a:extLst>
                    <a:ext uri="{9D8B030D-6E8A-4147-A177-3AD203B41FA5}">
                      <a16:colId xmlns:a16="http://schemas.microsoft.com/office/drawing/2014/main" val="2735857113"/>
                    </a:ext>
                  </a:extLst>
                </a:gridCol>
                <a:gridCol w="1051962">
                  <a:extLst>
                    <a:ext uri="{9D8B030D-6E8A-4147-A177-3AD203B41FA5}">
                      <a16:colId xmlns:a16="http://schemas.microsoft.com/office/drawing/2014/main" val="3809603595"/>
                    </a:ext>
                  </a:extLst>
                </a:gridCol>
                <a:gridCol w="1051962">
                  <a:extLst>
                    <a:ext uri="{9D8B030D-6E8A-4147-A177-3AD203B41FA5}">
                      <a16:colId xmlns:a16="http://schemas.microsoft.com/office/drawing/2014/main" val="922598891"/>
                    </a:ext>
                  </a:extLst>
                </a:gridCol>
                <a:gridCol w="1051962">
                  <a:extLst>
                    <a:ext uri="{9D8B030D-6E8A-4147-A177-3AD203B41FA5}">
                      <a16:colId xmlns:a16="http://schemas.microsoft.com/office/drawing/2014/main" val="2828517857"/>
                    </a:ext>
                  </a:extLst>
                </a:gridCol>
              </a:tblGrid>
              <a:tr h="762539">
                <a:tc rowSpan="2"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effectLst/>
                        </a:rPr>
                        <a:t>هدف كلي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 gridSpan="2"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هدف كمي*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حدانتظار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351250"/>
                  </a:ext>
                </a:extLst>
              </a:tr>
              <a:tr h="26530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</a:rPr>
                        <a:t>عنوان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</a:rPr>
                        <a:t>واحد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</a:rPr>
                        <a:t>1401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</a:rPr>
                        <a:t>1402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</a:rPr>
                        <a:t>1403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</a:rPr>
                        <a:t>1404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extLst>
                  <a:ext uri="{0D108BD9-81ED-4DB2-BD59-A6C34878D82A}">
                    <a16:rowId xmlns:a16="http://schemas.microsoft.com/office/drawing/2014/main" val="2967154170"/>
                  </a:ext>
                </a:extLst>
              </a:tr>
              <a:tr h="650891">
                <a:tc rowSpan="7"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</a:rPr>
                        <a:t>اجتماعی سازی سلامت در جهت مشارکت ساختارمند و فعال خانواده و جامعه و جلب مشارکت بین بخشی در تامین، حفظ و ارتقای سلامت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</a:rPr>
                        <a:t>پوشش برنامه ملي خودمراقبتي فردی در 30 درصد خانواده های تحت پوشش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</a:rPr>
                        <a:t>تعداد خانواده های تحت پوشش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effectLst/>
                        </a:rPr>
                        <a:t>10%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20%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25%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30%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extLst>
                  <a:ext uri="{0D108BD9-81ED-4DB2-BD59-A6C34878D82A}">
                    <a16:rowId xmlns:a16="http://schemas.microsoft.com/office/drawing/2014/main" val="1759374073"/>
                  </a:ext>
                </a:extLst>
              </a:tr>
              <a:tr h="32544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effectLst/>
                        </a:rPr>
                        <a:t>پوشش برنامه گروه های خودیار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</a:rPr>
                        <a:t>تعداد مراقبان و بهورزان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effectLst/>
                        </a:rPr>
                        <a:t>100%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effectLst/>
                        </a:rPr>
                        <a:t>100%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100%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100%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/>
                </a:tc>
                <a:extLst>
                  <a:ext uri="{0D108BD9-81ED-4DB2-BD59-A6C34878D82A}">
                    <a16:rowId xmlns:a16="http://schemas.microsoft.com/office/drawing/2014/main" val="1006477418"/>
                  </a:ext>
                </a:extLst>
              </a:tr>
              <a:tr h="32544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پوشش برنامه خودمراقبتی سازمانی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</a:rPr>
                        <a:t>درصد سازمان های حامی سلامت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10%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effectLst/>
                        </a:rPr>
                        <a:t>20%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25%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30%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extLst>
                  <a:ext uri="{0D108BD9-81ED-4DB2-BD59-A6C34878D82A}">
                    <a16:rowId xmlns:a16="http://schemas.microsoft.com/office/drawing/2014/main" val="293291996"/>
                  </a:ext>
                </a:extLst>
              </a:tr>
              <a:tr h="65089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پوشش برنامه خودمراقبتی اجتماعی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</a:rPr>
                        <a:t>درصد شوراهای شهری/روستایی/  شورایاری­ها حامی سلامت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effectLst/>
                        </a:rPr>
                        <a:t>10%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effectLst/>
                        </a:rPr>
                        <a:t>20%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effectLst/>
                        </a:rPr>
                        <a:t>25%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30%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extLst>
                  <a:ext uri="{0D108BD9-81ED-4DB2-BD59-A6C34878D82A}">
                    <a16:rowId xmlns:a16="http://schemas.microsoft.com/office/drawing/2014/main" val="3206322780"/>
                  </a:ext>
                </a:extLst>
              </a:tr>
              <a:tr h="32544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پوشش برنامه سفیر سلامت دانش آموز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</a:rPr>
                        <a:t>درصد سفیران سلامت دانش آموز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16%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effectLst/>
                        </a:rPr>
                        <a:t>16%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effectLst/>
                        </a:rPr>
                        <a:t>16%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16%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/>
                </a:tc>
                <a:extLst>
                  <a:ext uri="{0D108BD9-81ED-4DB2-BD59-A6C34878D82A}">
                    <a16:rowId xmlns:a16="http://schemas.microsoft.com/office/drawing/2014/main" val="2188245491"/>
                  </a:ext>
                </a:extLst>
              </a:tr>
              <a:tr h="32544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پوشش برنامه سفیر سلامت دانشجو 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</a:rPr>
                        <a:t>درصد سفیران سلامت دانشجو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10%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effectLst/>
                        </a:rPr>
                        <a:t>10%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effectLst/>
                        </a:rPr>
                        <a:t>10%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effectLst/>
                        </a:rPr>
                        <a:t>10%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/>
                </a:tc>
                <a:extLst>
                  <a:ext uri="{0D108BD9-81ED-4DB2-BD59-A6C34878D82A}">
                    <a16:rowId xmlns:a16="http://schemas.microsoft.com/office/drawing/2014/main" val="311222040"/>
                  </a:ext>
                </a:extLst>
              </a:tr>
              <a:tr h="32544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پوشش برنامه سفیر سلامت طلبه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</a:rPr>
                        <a:t>درصد سفیران سلامت طلبه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10%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10%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effectLst/>
                        </a:rPr>
                        <a:t>10%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effectLst/>
                        </a:rPr>
                        <a:t>10%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extLst>
                  <a:ext uri="{0D108BD9-81ED-4DB2-BD59-A6C34878D82A}">
                    <a16:rowId xmlns:a16="http://schemas.microsoft.com/office/drawing/2014/main" val="1675503863"/>
                  </a:ext>
                </a:extLst>
              </a:tr>
              <a:tr h="650891"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پوشش برنامه رابطان سلامت  محله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</a:rPr>
                        <a:t>درصد خانوارهای تحت پوشش رابطان سلامت محله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30%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effectLst/>
                        </a:rPr>
                        <a:t>32%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effectLst/>
                        </a:rPr>
                        <a:t>34%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tc>
                  <a:txBody>
                    <a:bodyPr/>
                    <a:lstStyle/>
                    <a:p>
                      <a:pPr indent="1441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effectLst/>
                        </a:rPr>
                        <a:t>35%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886" marR="57886" marT="0" marB="0" anchor="ctr"/>
                </a:tc>
                <a:extLst>
                  <a:ext uri="{0D108BD9-81ED-4DB2-BD59-A6C34878D82A}">
                    <a16:rowId xmlns:a16="http://schemas.microsoft.com/office/drawing/2014/main" val="25720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865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fa-IR" sz="5400" dirty="0">
                <a:solidFill>
                  <a:schemeClr val="bg1"/>
                </a:solidFill>
                <a:cs typeface="B Titr" panose="00000700000000000000" pitchFamily="2" charset="-78"/>
              </a:rPr>
              <a:t>با سپاس از توجه شما</a:t>
            </a: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endParaRPr lang="fa-IR" dirty="0"/>
          </a:p>
        </p:txBody>
      </p:sp>
      <p:pic>
        <p:nvPicPr>
          <p:cNvPr id="4" name="Picture 4" descr="nature0019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" y="1737360"/>
            <a:ext cx="10058400" cy="470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16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5022" y="658789"/>
            <a:ext cx="97433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مراحل اجراي </a:t>
            </a:r>
            <a:r>
              <a:rPr lang="fa-IR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برنامه</a:t>
            </a:r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r"/>
            <a:endParaRPr lang="fa-IR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lvl="0" algn="r" rtl="1"/>
            <a:r>
              <a:rPr lang="fa-IR" dirty="0" smtClean="0"/>
              <a:t>1-ثبت </a:t>
            </a:r>
            <a:r>
              <a:rPr lang="fa-IR" dirty="0"/>
              <a:t>نام سفيران سلامت خانواده هاي تحت پوشش توسط بهورز/ مراقب </a:t>
            </a:r>
            <a:r>
              <a:rPr lang="fa-IR" dirty="0" smtClean="0"/>
              <a:t>سلامت</a:t>
            </a:r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2-تعيين </a:t>
            </a:r>
            <a:r>
              <a:rPr lang="fa-IR" dirty="0"/>
              <a:t>نيازهاي آموزشي سفيران سلامت توسط اعضای تیم سلامت بر اساس مراقبت ها و نتایج نیازسنجی سلامت جامعه </a:t>
            </a:r>
            <a:r>
              <a:rPr lang="fa-IR" dirty="0" smtClean="0"/>
              <a:t>در</a:t>
            </a:r>
          </a:p>
          <a:p>
            <a:pPr lvl="0" algn="r" rtl="1"/>
            <a:endParaRPr lang="fa-IR" dirty="0"/>
          </a:p>
          <a:p>
            <a:pPr lvl="0" algn="r" rtl="1"/>
            <a:r>
              <a:rPr lang="fa-IR" dirty="0" smtClean="0"/>
              <a:t> </a:t>
            </a:r>
            <a:r>
              <a:rPr lang="fa-IR" dirty="0"/>
              <a:t>منطقه تحت </a:t>
            </a:r>
            <a:r>
              <a:rPr lang="fa-IR" dirty="0" smtClean="0"/>
              <a:t>پوشش</a:t>
            </a:r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3-برگزاري </a:t>
            </a:r>
            <a:r>
              <a:rPr lang="fa-IR" dirty="0"/>
              <a:t>دوره های آموزشی (حضوری/مجازی) براي سفيران سلامت توسط اعضای تیم سلامت </a:t>
            </a:r>
            <a:endParaRPr lang="fa-IR" dirty="0" smtClean="0"/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4-ارزشيابي </a:t>
            </a:r>
            <a:r>
              <a:rPr lang="fa-IR" dirty="0"/>
              <a:t>آموزش‌هاي ارایه شده به سفيران سلامت توسط مراقب سلامت /بهورز </a:t>
            </a:r>
            <a:endParaRPr lang="fa-IR" dirty="0" smtClean="0"/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5-نظارت </a:t>
            </a:r>
            <a:r>
              <a:rPr lang="fa-IR" dirty="0"/>
              <a:t>بر آموزش‌هاي ارایه شده به سفيران سلامت در سطوح </a:t>
            </a:r>
            <a:r>
              <a:rPr lang="fa-IR" dirty="0" smtClean="0"/>
              <a:t>مختلف</a:t>
            </a:r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6-ارزیابی </a:t>
            </a:r>
            <a:r>
              <a:rPr lang="fa-IR" dirty="0"/>
              <a:t>عملکرد سفیران سلامت خانواده تحت پوشش توسط بهورز/ مراقب سلامت </a:t>
            </a:r>
            <a:endParaRPr lang="fa-IR" dirty="0" smtClean="0"/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7-شناسايي </a:t>
            </a:r>
            <a:r>
              <a:rPr lang="fa-IR" dirty="0"/>
              <a:t>خانواده هاي فاقد سفير سلامت از طريق پرونده الكترونيك توسط اعضای تیم سلامت </a:t>
            </a:r>
            <a:endParaRPr lang="fa-IR" dirty="0" smtClean="0"/>
          </a:p>
          <a:p>
            <a:pPr lvl="0" algn="r" rtl="1"/>
            <a:endParaRPr lang="fa-IR" dirty="0" smtClean="0"/>
          </a:p>
          <a:p>
            <a:pPr lvl="0" algn="r" rtl="1"/>
            <a:endParaRPr lang="en-US" dirty="0"/>
          </a:p>
          <a:p>
            <a:pPr algn="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0769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0317" y="859671"/>
            <a:ext cx="10415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dirty="0"/>
              <a:t>8-ترغیب خانواده هاي فاقد سفير سلامت برای مشارکت در اجرای برنامه توسط اعضای تیم </a:t>
            </a:r>
            <a:r>
              <a:rPr lang="fa-IR" dirty="0" smtClean="0"/>
              <a:t>سلامت</a:t>
            </a:r>
          </a:p>
          <a:p>
            <a:pPr lvl="0" algn="r" rtl="1"/>
            <a:endParaRPr lang="en-US" dirty="0"/>
          </a:p>
          <a:p>
            <a:pPr lvl="0" algn="r" rtl="1"/>
            <a:r>
              <a:rPr lang="fa-IR" dirty="0"/>
              <a:t>9-استخراج و تحلیل شاخص "درصد پوشش برنامه خودمراقبتي فردي" توسط بهورز/ كارشناس مراقب سلامت/  مسوول مرکز/ كاردان </a:t>
            </a:r>
            <a:r>
              <a:rPr lang="fa-IR" dirty="0" smtClean="0"/>
              <a:t>يا </a:t>
            </a:r>
          </a:p>
          <a:p>
            <a:pPr lvl="0" algn="r" rtl="1"/>
            <a:endParaRPr lang="fa-IR" dirty="0"/>
          </a:p>
          <a:p>
            <a:pPr lvl="0" algn="r" rtl="1"/>
            <a:r>
              <a:rPr lang="fa-IR" dirty="0" smtClean="0"/>
              <a:t>كارشناس </a:t>
            </a:r>
            <a:r>
              <a:rPr lang="fa-IR" dirty="0"/>
              <a:t>ناظر مرکز خدمات جامع سلامت شهری/ روستایی </a:t>
            </a:r>
          </a:p>
          <a:p>
            <a:pPr lvl="0" algn="r" rtl="1"/>
            <a:endParaRPr lang="fa-IR" dirty="0" smtClean="0"/>
          </a:p>
          <a:p>
            <a:pPr algn="r" rtl="1"/>
            <a:r>
              <a:rPr lang="fa-IR" dirty="0" smtClean="0"/>
              <a:t>10-طراحي </a:t>
            </a:r>
            <a:r>
              <a:rPr lang="fa-IR" dirty="0"/>
              <a:t>و اجراي مداخلات براي بهبود شاخص توسط بهورز/ مراقب سلامت/ مسوول مرکز/ كاردان يا كارشناس ناظر مرکز خدمات </a:t>
            </a:r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جامع سلامت </a:t>
            </a:r>
            <a:r>
              <a:rPr lang="fa-IR" dirty="0"/>
              <a:t>شهری/ روستایی و كارشناس آموزش و ارتقاي سلامت شهرستان/ دانشگاه </a:t>
            </a:r>
            <a:endParaRPr lang="fa-IR" dirty="0" smtClean="0"/>
          </a:p>
          <a:p>
            <a:pPr algn="r" rtl="1"/>
            <a:endParaRPr lang="en-US" dirty="0"/>
          </a:p>
          <a:p>
            <a:pPr algn="r" rtl="1"/>
            <a:endParaRPr lang="fa-IR" dirty="0" smtClean="0"/>
          </a:p>
          <a:p>
            <a:pPr lvl="0"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0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6441" y="646920"/>
            <a:ext cx="10226566" cy="57246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fa-IR" sz="2400" b="1" dirty="0" smtClean="0">
                <a:solidFill>
                  <a:srgbClr val="C00000"/>
                </a:solidFill>
              </a:rPr>
              <a:t>رابط سلامت محله</a:t>
            </a:r>
            <a:r>
              <a:rPr lang="fa-IR" dirty="0" smtClean="0">
                <a:solidFill>
                  <a:srgbClr val="C00000"/>
                </a:solidFill>
              </a:rPr>
              <a:t>:</a:t>
            </a:r>
          </a:p>
          <a:p>
            <a:pPr algn="r"/>
            <a:endParaRPr lang="fa-IR" dirty="0" smtClean="0">
              <a:solidFill>
                <a:srgbClr val="C00000"/>
              </a:solidFill>
            </a:endParaRPr>
          </a:p>
          <a:p>
            <a:pPr algn="r"/>
            <a:r>
              <a:rPr lang="fa-IR" dirty="0" smtClean="0"/>
              <a:t>یک نفر از اعضای خانوار های تحت پوشش هر خانه بهداشت / پایگاه  سلامت که اعلام آمادگی جهت همکاری داوطلبانه با نظام سلامت</a:t>
            </a:r>
          </a:p>
          <a:p>
            <a:pPr algn="r"/>
            <a:endParaRPr lang="fa-IR" dirty="0"/>
          </a:p>
          <a:p>
            <a:pPr algn="r"/>
            <a:r>
              <a:rPr lang="fa-IR" dirty="0" smtClean="0"/>
              <a:t> می نماید این فرد ضمن اینکه می تواند به عنوان سفیر سلامت خانواده اقدامات مرتبط به خود مراقبتی فردی را در مورد خود و خانواده</a:t>
            </a:r>
          </a:p>
          <a:p>
            <a:pPr algn="r"/>
            <a:endParaRPr lang="fa-IR" dirty="0"/>
          </a:p>
          <a:p>
            <a:pPr algn="r"/>
            <a:r>
              <a:rPr lang="fa-IR" dirty="0" smtClean="0"/>
              <a:t> مطابق با دستورالعمل های ابلاغی انجام می دهد اعلام آمادگی می نماید تا به عنوان رابط سلامت نیز در محله فعالیت نماید و لذا تحت</a:t>
            </a:r>
          </a:p>
          <a:p>
            <a:pPr algn="r"/>
            <a:endParaRPr lang="fa-IR" dirty="0"/>
          </a:p>
          <a:p>
            <a:pPr algn="r"/>
            <a:r>
              <a:rPr lang="fa-IR" dirty="0" smtClean="0"/>
              <a:t> آموزش های مرتبط به تربیت رابطان سلامت محله نیز قرار می گیرد،</a:t>
            </a:r>
          </a:p>
          <a:p>
            <a:pPr algn="r"/>
            <a:endParaRPr lang="en-US" dirty="0" smtClean="0"/>
          </a:p>
          <a:p>
            <a:pPr algn="r"/>
            <a:endParaRPr lang="fa-IR" dirty="0" smtClean="0"/>
          </a:p>
          <a:p>
            <a:pPr algn="r"/>
            <a:r>
              <a:rPr lang="fa-IR" dirty="0" smtClean="0"/>
              <a:t>این فرد قبل از شروع فعالیت های داوطلبانه خود به عنوان رابط سلامت محله  </a:t>
            </a:r>
            <a:r>
              <a:rPr lang="fa-IR" b="1" dirty="0" smtClean="0">
                <a:solidFill>
                  <a:srgbClr val="C00000"/>
                </a:solidFill>
              </a:rPr>
              <a:t>باید دوره آموزشی کتاب مقدماتی (14 دوره ) را بصورت</a:t>
            </a:r>
          </a:p>
          <a:p>
            <a:pPr algn="r"/>
            <a:endParaRPr lang="fa-IR" b="1" dirty="0">
              <a:solidFill>
                <a:srgbClr val="C00000"/>
              </a:solidFill>
            </a:endParaRPr>
          </a:p>
          <a:p>
            <a:pPr algn="r"/>
            <a:r>
              <a:rPr lang="fa-IR" b="1" dirty="0" smtClean="0">
                <a:solidFill>
                  <a:srgbClr val="C00000"/>
                </a:solidFill>
              </a:rPr>
              <a:t> حضوری یا مجازی طی کند </a:t>
            </a:r>
            <a:r>
              <a:rPr lang="fa-IR" dirty="0" smtClean="0"/>
              <a:t>و پس از موفقیت در گذراندن این دوره آموزشی در صورتیکه واجد شرایط  رابط سلامت محله شدن باشد  </a:t>
            </a:r>
          </a:p>
          <a:p>
            <a:pPr algn="r"/>
            <a:endParaRPr lang="fa-IR" dirty="0"/>
          </a:p>
          <a:p>
            <a:pPr algn="r"/>
            <a:r>
              <a:rPr lang="fa-IR" dirty="0" smtClean="0"/>
              <a:t>      می تواند </a:t>
            </a:r>
            <a:r>
              <a:rPr lang="fa-IR" dirty="0"/>
              <a:t>با خانوارهایی که تحت پوشش او قرار می گیرد، ارتباط برقرار نماید</a:t>
            </a:r>
            <a:endParaRPr lang="fa-IR" dirty="0">
              <a:solidFill>
                <a:srgbClr val="C00000"/>
              </a:solidFill>
            </a:endParaRPr>
          </a:p>
          <a:p>
            <a:pPr algn="r"/>
            <a:endParaRPr lang="en-US" dirty="0" smtClean="0"/>
          </a:p>
          <a:p>
            <a:pPr algn="r"/>
            <a:endParaRPr lang="fa-IR" dirty="0" smtClean="0"/>
          </a:p>
          <a:p>
            <a:pPr algn="r"/>
            <a:r>
              <a:rPr lang="fa-IR" dirty="0" smtClean="0"/>
              <a:t>این فرد پس از گذراندن دوره های آموزشی کتاب مقدماتی بر اساس تمایل  </a:t>
            </a: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5 تا 20 خانوار </a:t>
            </a:r>
            <a:r>
              <a:rPr lang="fa-IR" dirty="0" smtClean="0"/>
              <a:t>را تحت پوشش قرار می دهد.</a:t>
            </a:r>
          </a:p>
          <a:p>
            <a:pPr algn="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1169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068" y="973025"/>
            <a:ext cx="106890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fa-IR" dirty="0"/>
          </a:p>
          <a:p>
            <a:pPr algn="r"/>
            <a:endParaRPr lang="fa-IR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262759" y="889844"/>
            <a:ext cx="109307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b="1" dirty="0">
                <a:solidFill>
                  <a:srgbClr val="C00000"/>
                </a:solidFill>
              </a:rPr>
              <a:t>خدمات داوطلبانه</a:t>
            </a:r>
          </a:p>
          <a:p>
            <a:pPr algn="r"/>
            <a:r>
              <a:rPr lang="fa-IR" dirty="0"/>
              <a:t>خدماتی است که افراد خیر اندیش بدون انتظار به پاداش مادی برای بهبود زندگی سالم و مناسب دیگران تلاش می کنند</a:t>
            </a:r>
          </a:p>
          <a:p>
            <a:pPr algn="r"/>
            <a:endParaRPr lang="fa-IR" dirty="0"/>
          </a:p>
          <a:p>
            <a:pPr algn="r"/>
            <a:r>
              <a:rPr lang="fa-IR" dirty="0"/>
              <a:t> فعالیتهای داوطلبانه مردم درحوزه های سلامت چشم انداز مشخصی از مشارکت مردمی است که آنان را در ارتقاء سلامت فرد</a:t>
            </a:r>
          </a:p>
          <a:p>
            <a:pPr algn="r"/>
            <a:endParaRPr lang="fa-IR" dirty="0"/>
          </a:p>
          <a:p>
            <a:pPr algn="r"/>
            <a:r>
              <a:rPr lang="fa-IR" dirty="0"/>
              <a:t> خانواده و جامعه سهیم و درگیر می کند </a:t>
            </a:r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fa-IR" sz="2400" b="1" dirty="0">
                <a:solidFill>
                  <a:srgbClr val="C00000"/>
                </a:solidFill>
              </a:rPr>
              <a:t>مشارکت</a:t>
            </a:r>
          </a:p>
          <a:p>
            <a:pPr algn="r"/>
            <a:endParaRPr lang="fa-IR" sz="2400" b="1" dirty="0">
              <a:solidFill>
                <a:srgbClr val="C00000"/>
              </a:solidFill>
            </a:endParaRPr>
          </a:p>
          <a:p>
            <a:pPr algn="r"/>
            <a:r>
              <a:rPr lang="fa-IR" dirty="0"/>
              <a:t>همکاری فکری، عاطفی و فیزیکی اشخاص است که آنان را در سازندگی و ارتقاء توسعه جامعه سهیم می کند.</a:t>
            </a:r>
          </a:p>
          <a:p>
            <a:pPr algn="r"/>
            <a:r>
              <a:rPr lang="fa-IR" dirty="0"/>
              <a:t> </a:t>
            </a:r>
          </a:p>
          <a:p>
            <a:pPr algn="r"/>
            <a:r>
              <a:rPr lang="fa-IR" dirty="0"/>
              <a:t>جامعه سعادتمند جامعه ای است که هر فردی تصویر اهداف خود را در آینه تحقق اهداف اجتماع ببیند  </a:t>
            </a:r>
          </a:p>
        </p:txBody>
      </p:sp>
    </p:spTree>
    <p:extLst>
      <p:ext uri="{BB962C8B-B14F-4D97-AF65-F5344CB8AC3E}">
        <p14:creationId xmlns:p14="http://schemas.microsoft.com/office/powerpoint/2010/main" val="327009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924" y="441855"/>
            <a:ext cx="10794125" cy="522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 smtClean="0"/>
              <a:t> </a:t>
            </a:r>
            <a:endParaRPr lang="fa-IR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indent="144145" algn="just" rtl="1">
              <a:lnSpc>
                <a:spcPct val="115000"/>
              </a:lnSpc>
              <a:spcAft>
                <a:spcPts val="1000"/>
              </a:spcAft>
            </a:pPr>
            <a:r>
              <a:rPr lang="fa-IR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اهداف </a:t>
            </a:r>
            <a:r>
              <a:rPr lang="fa-IR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برنامه رابطان سلامت محله:                                                                           </a:t>
            </a:r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indent="144145" algn="just" rtl="1">
              <a:lnSpc>
                <a:spcPct val="115000"/>
              </a:lnSpc>
              <a:spcAft>
                <a:spcPts val="1000"/>
              </a:spcAft>
            </a:pPr>
            <a:r>
              <a:rPr lang="fa-IR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هد</a:t>
            </a:r>
            <a:r>
              <a:rPr lang="fa-IR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ف کلی: بستر سازی به منظور افزایش مشارکت های ساختارمند مردم در مدیریت، تصمیم گیری، برنامه ریزی و اجرای برنامه های سلامت در محلات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0" algn="r" rtl="1"/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-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توانمند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سازی و افزایش سواد سلامت مردم در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محلات</a:t>
            </a:r>
            <a:r>
              <a:rPr lang="fa-IR" dirty="0"/>
              <a:t>ارتقای کیفیت زندگی سالم و مولد در محلات با استفاده از هماهنگی های بین </a:t>
            </a:r>
            <a:r>
              <a:rPr lang="fa-IR" dirty="0" smtClean="0"/>
              <a:t>بخشی</a:t>
            </a:r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-مشاركت </a:t>
            </a:r>
            <a:r>
              <a:rPr lang="fa-IR" dirty="0"/>
              <a:t>مردم در برنامه ريزي و تصميم گيري و استفاده از همكاري آنان در فعالیت های سلامت محور </a:t>
            </a:r>
            <a:r>
              <a:rPr lang="fa-IR" dirty="0" smtClean="0"/>
              <a:t>محلات</a:t>
            </a:r>
          </a:p>
          <a:p>
            <a:pPr lvl="0" algn="r" rtl="1"/>
            <a:r>
              <a:rPr lang="fa-IR" dirty="0" smtClean="0"/>
              <a:t> </a:t>
            </a:r>
            <a:endParaRPr lang="en-US" dirty="0"/>
          </a:p>
          <a:p>
            <a:pPr lvl="0" algn="r" rtl="1"/>
            <a:r>
              <a:rPr lang="fa-IR" dirty="0" smtClean="0"/>
              <a:t>-بهره </a:t>
            </a:r>
            <a:r>
              <a:rPr lang="fa-IR" dirty="0"/>
              <a:t>گيري از ظرفیت های موجود جامعه در جهت حفظ و ارتقاء سلامتي جامعه در سطوح محلي و منطقه </a:t>
            </a:r>
            <a:r>
              <a:rPr lang="fa-IR" dirty="0" smtClean="0"/>
              <a:t>ای</a:t>
            </a:r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-فراهم </a:t>
            </a:r>
            <a:r>
              <a:rPr lang="fa-IR" dirty="0"/>
              <a:t>كردن زمينه اي براي ورود زنان خانه دار به عرصه فعاليت هاي مرتبط به سلامتی، اجتماعي و توانمند سازي آنها در جهت </a:t>
            </a:r>
            <a:r>
              <a:rPr lang="fa-IR" dirty="0" smtClean="0"/>
              <a:t>امور</a:t>
            </a:r>
            <a:endParaRPr lang="fa-IR" dirty="0"/>
          </a:p>
          <a:p>
            <a:pPr lvl="0" algn="r" rtl="1"/>
            <a:r>
              <a:rPr lang="fa-IR" dirty="0" smtClean="0"/>
              <a:t> </a:t>
            </a:r>
            <a:r>
              <a:rPr lang="fa-IR" dirty="0"/>
              <a:t>اجتماعي، اقتصادي و فرهنگي </a:t>
            </a:r>
            <a:r>
              <a:rPr lang="fa-IR" dirty="0" smtClean="0"/>
              <a:t>خانواده</a:t>
            </a:r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-تسهیل </a:t>
            </a:r>
            <a:r>
              <a:rPr lang="fa-IR" dirty="0"/>
              <a:t>دسترسی و ارائه فعال خدمات بهداشتي در مناطق شهري ( به ويژه حاشيه شهرهاي بزرگ ) و </a:t>
            </a:r>
            <a:r>
              <a:rPr lang="fa-IR" dirty="0" smtClean="0"/>
              <a:t>روستایی</a:t>
            </a:r>
          </a:p>
          <a:p>
            <a:pPr lvl="0" algn="r" rtl="1"/>
            <a:endParaRPr lang="en-US" dirty="0"/>
          </a:p>
          <a:p>
            <a:pPr lvl="0" algn="r" rtl="1"/>
            <a:r>
              <a:rPr lang="fa-IR" dirty="0" smtClean="0"/>
              <a:t>-تمرکز </a:t>
            </a:r>
            <a:r>
              <a:rPr lang="fa-IR" dirty="0"/>
              <a:t>بر کانون های اجتماعی مهم و اولویت دار جامعه بویژه زنان خانه دار، سالمندان، جوانان</a:t>
            </a:r>
            <a:endParaRPr lang="en-US" dirty="0"/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676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1033</TotalTime>
  <Words>3543</Words>
  <Application>Microsoft Office PowerPoint</Application>
  <PresentationFormat>Widescreen</PresentationFormat>
  <Paragraphs>581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Arial</vt:lpstr>
      <vt:lpstr>B Nazanin</vt:lpstr>
      <vt:lpstr>B Titr</vt:lpstr>
      <vt:lpstr>B Yagut</vt:lpstr>
      <vt:lpstr>BZar</vt:lpstr>
      <vt:lpstr>Calibri</vt:lpstr>
      <vt:lpstr>Calibri Light</vt:lpstr>
      <vt:lpstr>Cambria</vt:lpstr>
      <vt:lpstr>Courier New</vt:lpstr>
      <vt:lpstr>Symbol</vt:lpstr>
      <vt:lpstr>Times New Roman</vt:lpstr>
      <vt:lpstr>Wingdings</vt:lpstr>
      <vt:lpstr>Retrospect</vt:lpstr>
      <vt:lpstr>برنامه‌ ملی خودمراقبتی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اهداف برنامه‌های خودمراقبتی </vt:lpstr>
      <vt:lpstr>با سپاس از توجه شما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156</cp:revision>
  <dcterms:created xsi:type="dcterms:W3CDTF">2023-04-15T08:43:07Z</dcterms:created>
  <dcterms:modified xsi:type="dcterms:W3CDTF">2023-07-02T05:20:36Z</dcterms:modified>
</cp:coreProperties>
</file>